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65" r:id="rId2"/>
    <p:sldId id="321" r:id="rId3"/>
    <p:sldId id="348" r:id="rId4"/>
    <p:sldId id="299" r:id="rId5"/>
    <p:sldId id="346" r:id="rId6"/>
    <p:sldId id="36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289" r:id="rId16"/>
    <p:sldId id="290" r:id="rId17"/>
    <p:sldId id="291" r:id="rId18"/>
    <p:sldId id="292" r:id="rId19"/>
    <p:sldId id="293" r:id="rId20"/>
    <p:sldId id="350" r:id="rId21"/>
    <p:sldId id="351" r:id="rId22"/>
    <p:sldId id="369" r:id="rId23"/>
    <p:sldId id="262" r:id="rId24"/>
    <p:sldId id="263" r:id="rId25"/>
    <p:sldId id="334" r:id="rId26"/>
    <p:sldId id="335" r:id="rId27"/>
    <p:sldId id="336" r:id="rId28"/>
    <p:sldId id="264" r:id="rId29"/>
    <p:sldId id="329" r:id="rId30"/>
    <p:sldId id="331" r:id="rId31"/>
    <p:sldId id="327" r:id="rId32"/>
    <p:sldId id="332" r:id="rId33"/>
    <p:sldId id="295" r:id="rId34"/>
    <p:sldId id="296" r:id="rId35"/>
    <p:sldId id="353" r:id="rId36"/>
    <p:sldId id="361" r:id="rId37"/>
    <p:sldId id="357" r:id="rId38"/>
    <p:sldId id="362" r:id="rId39"/>
    <p:sldId id="358" r:id="rId40"/>
    <p:sldId id="363" r:id="rId41"/>
    <p:sldId id="359" r:id="rId42"/>
    <p:sldId id="364" r:id="rId43"/>
    <p:sldId id="360" r:id="rId44"/>
    <p:sldId id="354" r:id="rId45"/>
    <p:sldId id="312" r:id="rId46"/>
    <p:sldId id="315" r:id="rId47"/>
    <p:sldId id="366" r:id="rId48"/>
    <p:sldId id="368" r:id="rId49"/>
    <p:sldId id="307" r:id="rId50"/>
    <p:sldId id="286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FFCC"/>
    <a:srgbClr val="DDDDDD"/>
    <a:srgbClr val="C0C0C0"/>
    <a:srgbClr val="4BA6F1"/>
    <a:srgbClr val="407FFC"/>
    <a:srgbClr val="417BF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0" autoAdjust="0"/>
    <p:restoredTop sz="94660"/>
  </p:normalViewPr>
  <p:slideViewPr>
    <p:cSldViewPr>
      <p:cViewPr>
        <p:scale>
          <a:sx n="60" d="100"/>
          <a:sy n="60" d="100"/>
        </p:scale>
        <p:origin x="-28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118C1-E13A-4016-B9B6-8EEA5EA66F7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94E380E8-D8A3-4A1C-A987-F000EAB381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ЧЕЛОВЕК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endParaRPr>
        </a:p>
      </dgm:t>
    </dgm:pt>
    <dgm:pt modelId="{36F2CF21-D41D-489C-BD75-EF28C17017FF}" type="parTrans" cxnId="{EC0FCFCB-C20E-4348-A469-440ED3534E4E}">
      <dgm:prSet/>
      <dgm:spPr/>
    </dgm:pt>
    <dgm:pt modelId="{53554097-E510-403F-8E90-48666EAE1787}" type="sibTrans" cxnId="{EC0FCFCB-C20E-4348-A469-440ED3534E4E}">
      <dgm:prSet/>
      <dgm:spPr/>
    </dgm:pt>
    <dgm:pt modelId="{34844637-BC90-41C5-A837-0D0880F0EE45}" type="pres">
      <dgm:prSet presAssocID="{4FC118C1-E13A-4016-B9B6-8EEA5EA66F7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DD1C89-D5FA-4504-A263-C958DD4D6D4C}" type="pres">
      <dgm:prSet presAssocID="{94E380E8-D8A3-4A1C-A987-F000EAB38158}" presName="centerShape" presStyleLbl="node0" presStyleIdx="0" presStyleCnt="1"/>
      <dgm:spPr/>
    </dgm:pt>
  </dgm:ptLst>
  <dgm:cxnLst>
    <dgm:cxn modelId="{F890D14E-545E-4B0F-B934-EF590728E59C}" type="presOf" srcId="{94E380E8-D8A3-4A1C-A987-F000EAB38158}" destId="{84DD1C89-D5FA-4504-A263-C958DD4D6D4C}" srcOrd="0" destOrd="0" presId="urn:microsoft.com/office/officeart/2005/8/layout/radial1"/>
    <dgm:cxn modelId="{EC0FCFCB-C20E-4348-A469-440ED3534E4E}" srcId="{4FC118C1-E13A-4016-B9B6-8EEA5EA66F70}" destId="{94E380E8-D8A3-4A1C-A987-F000EAB38158}" srcOrd="0" destOrd="0" parTransId="{36F2CF21-D41D-489C-BD75-EF28C17017FF}" sibTransId="{53554097-E510-403F-8E90-48666EAE1787}"/>
    <dgm:cxn modelId="{3464C9C4-11A5-4E57-A9DE-39A8B9C111E6}" type="presOf" srcId="{4FC118C1-E13A-4016-B9B6-8EEA5EA66F70}" destId="{34844637-BC90-41C5-A837-0D0880F0EE45}" srcOrd="0" destOrd="0" presId="urn:microsoft.com/office/officeart/2005/8/layout/radial1"/>
    <dgm:cxn modelId="{A3F8F7B5-C213-4553-88DC-FD5CE917F193}" type="presParOf" srcId="{34844637-BC90-41C5-A837-0D0880F0EE45}" destId="{84DD1C89-D5FA-4504-A263-C958DD4D6D4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5D0A-EF09-44CA-96B1-F09242E4B844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E8EA9-78EB-4B2E-B031-C92076A8D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8525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1BC7-8FDB-4E9D-89AF-546CD16CA154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5022-1260-4AC5-BB1F-A36E50307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57098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3375-CB7F-4132-8642-FFA76877A4FF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944D-BCB3-4A50-AFBA-5AE20D275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22393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B9D3-367D-48AE-9A4D-4BFA43A64E6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49DA8-CC06-4764-AE08-27C565093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93232"/>
      </p:ext>
    </p:extLst>
  </p:cSld>
  <p:clrMapOvr>
    <a:masterClrMapping/>
  </p:clrMapOvr>
  <p:transition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415B-CA78-4D4A-B415-05E7988177D6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2157A-A5EA-4189-825E-F01DB6947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04370"/>
      </p:ext>
    </p:extLst>
  </p:cSld>
  <p:clrMapOvr>
    <a:masterClrMapping/>
  </p:clrMapOvr>
  <p:transition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0A62-0898-4140-8F8B-44143609E9A6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6954E-B9A8-44C3-8709-509AAF79D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77696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96002-6E90-4EF5-AE19-9AB31D28B1FF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AC8D-ADED-4E67-A9C3-661FFF1E3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33159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A0C6C-836B-433C-A973-B589EC2C1E88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3A1E3-913B-4835-8A55-3CDF975D6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46525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31970-AA95-412E-AD59-BF8AA06FEE2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FD533-96CC-4179-B278-985F9ADE4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4857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55EFC-9A48-4916-8094-BA18F2BAAF72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9B86-34C4-4F23-8E30-2B7CA1186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52034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760F3-5A19-45BC-AB5B-0265D57E7278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7EE2-2D94-4921-9E38-B7250C085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48170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BB53-2FD8-4064-834E-3D180B619CE7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28DD5-4281-4C6D-B0F1-ECBC82726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46409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0F43-3317-47AE-B5C9-B90C42CDBF3E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2B811-0CC4-42F6-9443-C56ED7A5C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60219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C3834-7686-4C72-96A5-F69AF4A42941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57B3F-552D-488A-A666-19310F9B5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07335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1BC1D55-8715-4D10-A6D3-DAEDC828F94B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8F08557-EB66-45B9-BE25-A1BE56018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4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4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44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4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44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44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4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44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4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045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2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duhobr.seun.ru/event/48/LOGO/LOGO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003.radikal.ru/i201/1001/3a/329a069d420e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rani21.ru/0809-september/2008-09-09-03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phrupk2.minsk.edu.by/sm.aspx?uid=110069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hyperlink" Target="http://img1.liveinternet.ru/images/attach/b/2/1/59/1059161_vopr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log.su/images/TABLITSA/200111898-001.jpg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tom.ru/u/big/002_(16).070416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6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МИР ПРОФЕССИЙ</a:t>
            </a: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2268538" y="2276475"/>
            <a:ext cx="5184775" cy="1873250"/>
          </a:xfrm>
          <a:prstGeom prst="cloudCallout">
            <a:avLst>
              <a:gd name="adj1" fmla="val 40815"/>
              <a:gd name="adj2" fmla="val 14788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/>
              <a:t> </a:t>
            </a:r>
            <a:r>
              <a:rPr lang="ru-RU" sz="5400">
                <a:solidFill>
                  <a:schemeClr val="tx2"/>
                </a:solidFill>
                <a:latin typeface="Times New Roman" pitchFamily="18" charset="0"/>
              </a:rPr>
              <a:t>И</a:t>
            </a:r>
            <a:r>
              <a:rPr lang="ru-RU" sz="9600">
                <a:solidFill>
                  <a:schemeClr val="tx2"/>
                </a:solidFill>
                <a:latin typeface="Times New Roman" pitchFamily="18" charset="0"/>
              </a:rPr>
              <a:t> «Я»</a:t>
            </a:r>
            <a:endParaRPr lang="ru-RU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7235825" y="4149725"/>
            <a:ext cx="12239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0">
                <a:solidFill>
                  <a:srgbClr val="CC3300"/>
                </a:solidFill>
                <a:latin typeface="Times New Roman" pitchFamily="18" charset="0"/>
              </a:rPr>
              <a:t>?</a:t>
            </a:r>
            <a:endParaRPr lang="ru-RU" altLang="ru-RU" sz="540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endParaRPr lang="ru-RU" altLang="ru-RU">
              <a:solidFill>
                <a:schemeClr val="tx2"/>
              </a:solidFill>
            </a:endParaRPr>
          </a:p>
          <a:p>
            <a:pPr eaLnBrk="1" hangingPunct="1"/>
            <a:endParaRPr lang="ru-RU" altLang="ru-RU"/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476375" y="4221163"/>
            <a:ext cx="432117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</a:rPr>
              <a:t>Все мы, увы,</a:t>
            </a:r>
          </a:p>
          <a:p>
            <a:pPr eaLnBrk="1" hangingPunct="1"/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</a:rPr>
              <a:t>не ко всем делам </a:t>
            </a:r>
          </a:p>
          <a:p>
            <a:pPr eaLnBrk="1" hangingPunct="1"/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</a:rPr>
              <a:t>одинаково годны.</a:t>
            </a:r>
          </a:p>
          <a:p>
            <a:pPr eaLnBrk="1" hangingPunct="1"/>
            <a:r>
              <a:rPr lang="ru-RU" altLang="ru-RU" sz="2400" b="1" i="1">
                <a:solidFill>
                  <a:srgbClr val="008000"/>
                </a:solidFill>
                <a:latin typeface="Times New Roman" pitchFamily="18" charset="0"/>
              </a:rPr>
              <a:t>                      Проперций.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400" i="1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7921625" cy="16208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 – ХУДОЖЕСТВЕННЫЙ ОБРАЗ</a:t>
            </a:r>
            <a:r>
              <a:rPr lang="ru-RU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32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7986712" cy="40322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</a:rPr>
              <a:t>ПРОФЕССИИ: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дизайнер;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художник;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фотограф;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композитор</a:t>
            </a:r>
            <a:r>
              <a:rPr lang="ru-RU" altLang="ru-RU" sz="3600" b="1" smtClean="0"/>
              <a:t>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5616575" cy="11874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Профессиональная деятельность, связанная  с ИСКУССТВОМ.</a:t>
            </a:r>
            <a:br>
              <a:rPr lang="ru-RU" altLang="ru-RU" sz="2400" b="1">
                <a:latin typeface="Times New Roman" pitchFamily="18" charset="0"/>
              </a:rPr>
            </a:br>
            <a:endParaRPr lang="ru-RU" altLang="ru-RU" sz="2400" b="1">
              <a:latin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16463" y="2276475"/>
            <a:ext cx="4032250" cy="52514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Личные качества,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интересы, 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 склонности,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         умения.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Оригинальность;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трудолюбие;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чувство гармонии и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вкуса;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творческое    мышление;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открытость для 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восприятия нового.</a:t>
            </a:r>
            <a:r>
              <a:rPr lang="ru-RU" altLang="ru-RU" sz="2400" b="1">
                <a:solidFill>
                  <a:srgbClr val="FF9933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2400" b="1">
                <a:solidFill>
                  <a:srgbClr val="CC66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76600" y="2997200"/>
            <a:ext cx="1511300" cy="366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2295" name="Picture 7" descr="pali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96975"/>
            <a:ext cx="15478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i-2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92600"/>
            <a:ext cx="14684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68707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 – ПРИРОДА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7986712" cy="52562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</a:rPr>
              <a:t>     Профессиональная  деятельность, связанная 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</a:rPr>
              <a:t>     с растениями, животными. </a:t>
            </a:r>
            <a:br>
              <a:rPr lang="ru-RU" altLang="ru-RU" sz="2400" b="1" smtClean="0">
                <a:latin typeface="Times New Roman" pitchFamily="18" charset="0"/>
              </a:rPr>
            </a:br>
            <a:endParaRPr lang="ru-RU" altLang="ru-RU" sz="2400" b="1" smtClean="0">
              <a:latin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00113" y="2349500"/>
            <a:ext cx="2592387" cy="2100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ПРОФЕССИИ: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ветеринар;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агроном;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флорист и т. д.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43438" y="2349500"/>
            <a:ext cx="3600450" cy="5021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Личные качества,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интересы, 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 склонности,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         умения.</a:t>
            </a:r>
          </a:p>
          <a:p>
            <a:pPr eaLnBrk="1" hangingPunct="1"/>
            <a:r>
              <a:rPr lang="ru-RU" altLang="ru-RU" sz="2400" b="1">
                <a:solidFill>
                  <a:srgbClr val="FF9933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latin typeface="Times New Roman" pitchFamily="18" charset="0"/>
              </a:rPr>
              <a:t>Заботливость;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терпеливость;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наблюдательность;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дальновидность; 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интерес к живым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существам;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гибкость мышления.</a:t>
            </a: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411413" y="4076700"/>
            <a:ext cx="2016125" cy="366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3319" name="Picture 7" descr="animal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933825"/>
            <a:ext cx="216058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1971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 – ЧЕЛОВЕК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sz="2400" b="1" smtClean="0">
                <a:latin typeface="Times New Roman" pitchFamily="18" charset="0"/>
              </a:rPr>
              <a:t>Профессиональная </a:t>
            </a:r>
            <a:r>
              <a:rPr lang="en-US" sz="2400" b="1" smtClean="0">
                <a:latin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деятельность, связанная  с общением и с людьми.</a:t>
            </a:r>
            <a:br>
              <a:rPr lang="ru-RU" sz="2400" b="1" smtClean="0">
                <a:latin typeface="Times New Roman" pitchFamily="18" charset="0"/>
              </a:rPr>
            </a:b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60575"/>
            <a:ext cx="7696200" cy="34258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</a:rPr>
              <a:t>ПРОФЕССИИ: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педагог;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психолог;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социолог;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продавец.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076825" y="1700213"/>
            <a:ext cx="3455988" cy="53863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Личные качества,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интересы, 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 склонности,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         умения.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Навыки общения;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способность к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сопереживанию;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тактичность;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умение грамотно и 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доступно излагать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свои мысли;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умение вставать на 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точку зрения другого.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pic>
        <p:nvPicPr>
          <p:cNvPr id="14341" name="i-main-pic" descr="Картинка 2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97200"/>
            <a:ext cx="20081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870700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Задание № 1 «Распредели по группам»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8208962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Задание: произведи классификацию профессий и запиши результат в таблицу. За каждый правильный ответ начисляется по одному баллу.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Перечень профессий: лесник, бухгалтер, слесарь, композитор,  официант, программист, электрик, фотограф, строитель, пекарь, библиотекарь, милиционер, журналист, переводчик, машинист, гончар, пилот, садовод, животновод,  скульптор.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/>
              <a:t>	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/>
              <a:t>				</a:t>
            </a:r>
            <a:endParaRPr lang="ru-RU" altLang="ru-RU" sz="24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</p:txBody>
      </p:sp>
      <p:graphicFrame>
        <p:nvGraphicFramePr>
          <p:cNvPr id="119841" name="Group 33"/>
          <p:cNvGraphicFramePr>
            <a:graphicFrameLocks noGrp="1"/>
          </p:cNvGraphicFramePr>
          <p:nvPr>
            <p:ph sz="half" idx="2"/>
          </p:nvPr>
        </p:nvGraphicFramePr>
        <p:xfrm>
          <a:off x="1547813" y="5305425"/>
          <a:ext cx="7050087" cy="1554426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  <a:gridCol w="1411287"/>
                <a:gridCol w="1409700"/>
                <a:gridCol w="1409700"/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Ч-Ч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Ч-Т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Ч-ЗС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Ч-ХО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Ч-П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Ответ на игру </a:t>
            </a:r>
            <a:b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«РАСПРЕДЕЛИ ПО ГРУППАМ»</a:t>
            </a:r>
          </a:p>
        </p:txBody>
      </p:sp>
      <p:graphicFrame>
        <p:nvGraphicFramePr>
          <p:cNvPr id="121925" name="Group 69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696200" cy="4913315"/>
        </p:xfrm>
        <a:graphic>
          <a:graphicData uri="http://schemas.openxmlformats.org/drawingml/2006/table">
            <a:tbl>
              <a:tblPr/>
              <a:tblGrid>
                <a:gridCol w="1539875"/>
                <a:gridCol w="1538288"/>
                <a:gridCol w="1384300"/>
                <a:gridCol w="1693862"/>
                <a:gridCol w="1539875"/>
              </a:tblGrid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 - 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 - 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 - 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 - ЗС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 - ХО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милиционер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лесник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слесарь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бухгалтер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композитор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официант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садовод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программист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фотограф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животновод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библиотекарь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журналист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пекарь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переводчик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машинист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гончар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пилот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скульптор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Терминология мира профессий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844675"/>
            <a:ext cx="6400800" cy="4752975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Профессия</a:t>
            </a:r>
          </a:p>
          <a:p>
            <a:pPr eaLnBrk="1" hangingPunct="1"/>
            <a:endParaRPr lang="ru-RU" altLang="ru-RU" b="1" smtClean="0">
              <a:latin typeface="Times New Roman" pitchFamily="18" charset="0"/>
            </a:endParaRP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Специальность</a:t>
            </a:r>
          </a:p>
          <a:p>
            <a:pPr eaLnBrk="1" hangingPunct="1"/>
            <a:endParaRPr lang="ru-RU" altLang="ru-RU" b="1" smtClean="0">
              <a:latin typeface="Times New Roman" pitchFamily="18" charset="0"/>
            </a:endParaRP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Должность</a:t>
            </a:r>
          </a:p>
          <a:p>
            <a:pPr eaLnBrk="1" hangingPunct="1"/>
            <a:endParaRPr lang="ru-RU" altLang="ru-RU" b="1" smtClean="0">
              <a:latin typeface="Times New Roman" pitchFamily="18" charset="0"/>
            </a:endParaRP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Квалификация</a:t>
            </a:r>
          </a:p>
        </p:txBody>
      </p:sp>
      <p:pic>
        <p:nvPicPr>
          <p:cNvPr id="17412" name="Picture 7" descr="i?id=186027365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76700"/>
            <a:ext cx="17827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i?id=48642033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12430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5513" y="836613"/>
            <a:ext cx="6948487" cy="5761037"/>
          </a:xfrm>
          <a:noFill/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2"/>
                </a:solidFill>
                <a:latin typeface="Times New Roman" pitchFamily="18" charset="0"/>
              </a:rPr>
              <a:t>ПРОФЕССИЯ</a:t>
            </a:r>
            <a:r>
              <a:rPr lang="ru-RU" altLang="ru-RU" sz="3600" b="1" smtClean="0">
                <a:latin typeface="Times New Roman" pitchFamily="18" charset="0"/>
              </a:rPr>
              <a:t> – </a:t>
            </a:r>
            <a:r>
              <a:rPr lang="ru-RU" altLang="ru-RU" b="1" smtClean="0">
                <a:latin typeface="Times New Roman" pitchFamily="18" charset="0"/>
              </a:rPr>
              <a:t>это вид трудовой деятельности , требующий определенных знаний, умений, навыков, приобретенных в результате специальной подготовки (обучения, практики) или опыта работы.</a:t>
            </a:r>
          </a:p>
          <a:p>
            <a:pPr eaLnBrk="1" hangingPunct="1"/>
            <a:endParaRPr lang="ru-RU" altLang="ru-RU" b="1" smtClean="0">
              <a:latin typeface="Times New Roman" pitchFamily="18" charset="0"/>
            </a:endParaRPr>
          </a:p>
          <a:p>
            <a:pPr algn="r" eaLnBrk="1" hangingPunct="1"/>
            <a:r>
              <a:rPr lang="ru-RU" altLang="ru-RU" b="1" i="1" smtClean="0">
                <a:latin typeface="Times New Roman" pitchFamily="18" charset="0"/>
              </a:rPr>
              <a:t>Учитель, врач, слесарь, инженер</a:t>
            </a:r>
          </a:p>
        </p:txBody>
      </p:sp>
      <p:pic>
        <p:nvPicPr>
          <p:cNvPr id="18435" name="Picture 6" descr="knig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44792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5513" y="1341438"/>
            <a:ext cx="6948487" cy="5183187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2"/>
                </a:solidFill>
                <a:latin typeface="Times New Roman" pitchFamily="18" charset="0"/>
              </a:rPr>
              <a:t>СПЕЦИАЛЬНОСТЬ </a:t>
            </a:r>
            <a:r>
              <a:rPr lang="ru-RU" altLang="ru-RU" b="1" smtClean="0">
                <a:latin typeface="Times New Roman" pitchFamily="18" charset="0"/>
              </a:rPr>
              <a:t>– ограниченная область профессиональной деятельности.</a:t>
            </a:r>
          </a:p>
          <a:p>
            <a:pPr eaLnBrk="1" hangingPunct="1"/>
            <a:endParaRPr lang="ru-RU" altLang="ru-RU" b="1" smtClean="0">
              <a:latin typeface="Times New Roman" pitchFamily="18" charset="0"/>
            </a:endParaRPr>
          </a:p>
          <a:p>
            <a:pPr eaLnBrk="1" hangingPunct="1"/>
            <a:endParaRPr lang="ru-RU" altLang="ru-RU" b="1" smtClean="0">
              <a:latin typeface="Times New Roman" pitchFamily="18" charset="0"/>
            </a:endParaRPr>
          </a:p>
          <a:p>
            <a:pPr algn="r" eaLnBrk="1" hangingPunct="1"/>
            <a:r>
              <a:rPr lang="ru-RU" altLang="ru-RU" b="1" i="1" smtClean="0">
                <a:latin typeface="Times New Roman" pitchFamily="18" charset="0"/>
              </a:rPr>
              <a:t>Учитель математики, </a:t>
            </a:r>
          </a:p>
          <a:p>
            <a:pPr algn="r" eaLnBrk="1" hangingPunct="1"/>
            <a:r>
              <a:rPr lang="ru-RU" altLang="ru-RU" b="1" i="1" smtClean="0">
                <a:latin typeface="Times New Roman" pitchFamily="18" charset="0"/>
              </a:rPr>
              <a:t>врач – окулист, </a:t>
            </a:r>
          </a:p>
          <a:p>
            <a:pPr algn="r" eaLnBrk="1" hangingPunct="1"/>
            <a:r>
              <a:rPr lang="ru-RU" altLang="ru-RU" b="1" i="1" smtClean="0">
                <a:latin typeface="Times New Roman" pitchFamily="18" charset="0"/>
              </a:rPr>
              <a:t>слесарь - инструментальщик</a:t>
            </a:r>
          </a:p>
        </p:txBody>
      </p:sp>
      <p:pic>
        <p:nvPicPr>
          <p:cNvPr id="19459" name="Picture 6" descr="Картинка 11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22621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5513" y="1125538"/>
            <a:ext cx="6840537" cy="4970462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2"/>
                </a:solidFill>
                <a:latin typeface="Times New Roman" pitchFamily="18" charset="0"/>
              </a:rPr>
              <a:t>ДОЛЖНОСТЬ</a:t>
            </a:r>
            <a:r>
              <a:rPr lang="ru-RU" altLang="ru-RU" b="1" smtClean="0">
                <a:latin typeface="Times New Roman" pitchFamily="18" charset="0"/>
              </a:rPr>
              <a:t> –</a:t>
            </a:r>
            <a:r>
              <a:rPr lang="ru-RU" altLang="ru-RU" smtClean="0">
                <a:latin typeface="Times New Roman" pitchFamily="18" charset="0"/>
              </a:rPr>
              <a:t> </a:t>
            </a:r>
            <a:r>
              <a:rPr lang="ru-RU" altLang="ru-RU" b="1" smtClean="0">
                <a:latin typeface="Times New Roman" pitchFamily="18" charset="0"/>
              </a:rPr>
              <a:t>это служебное положение работника, в учреждении или на предприятии, определяющее его обязанности</a:t>
            </a:r>
            <a:r>
              <a:rPr lang="ru-RU" altLang="ru-RU" smtClean="0">
                <a:latin typeface="Times New Roman" pitchFamily="18" charset="0"/>
              </a:rPr>
              <a:t>.   </a:t>
            </a:r>
          </a:p>
          <a:p>
            <a:pPr eaLnBrk="1" hangingPunct="1">
              <a:buFontTx/>
              <a:buNone/>
            </a:pPr>
            <a:endParaRPr lang="ru-RU" altLang="ru-RU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mtClean="0">
              <a:latin typeface="Times New Roman" pitchFamily="18" charset="0"/>
            </a:endParaRPr>
          </a:p>
          <a:p>
            <a:pPr algn="r" eaLnBrk="1" hangingPunct="1"/>
            <a:r>
              <a:rPr lang="ru-RU" altLang="ru-RU" b="1" i="1" smtClean="0">
                <a:latin typeface="Times New Roman" pitchFamily="18" charset="0"/>
              </a:rPr>
              <a:t>     директор школы,  </a:t>
            </a:r>
          </a:p>
          <a:p>
            <a:pPr algn="r" eaLnBrk="1" hangingPunct="1"/>
            <a:r>
              <a:rPr lang="ru-RU" altLang="ru-RU" b="1" i="1" smtClean="0">
                <a:latin typeface="Times New Roman" pitchFamily="18" charset="0"/>
              </a:rPr>
              <a:t> начальник участка, </a:t>
            </a:r>
          </a:p>
          <a:p>
            <a:pPr algn="r" eaLnBrk="1" hangingPunct="1"/>
            <a:r>
              <a:rPr lang="ru-RU" altLang="ru-RU" b="1" i="1" smtClean="0">
                <a:latin typeface="Times New Roman" pitchFamily="18" charset="0"/>
              </a:rPr>
              <a:t>   главный бухгалтер</a:t>
            </a:r>
          </a:p>
        </p:txBody>
      </p:sp>
      <p:pic>
        <p:nvPicPr>
          <p:cNvPr id="20483" name="Picture 8" descr="3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36004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268413"/>
            <a:ext cx="6400800" cy="4827587"/>
          </a:xfrm>
          <a:noFill/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tx2"/>
                </a:solidFill>
                <a:latin typeface="Times New Roman" pitchFamily="18" charset="0"/>
              </a:rPr>
              <a:t>КВАЛИФИКАЦИЯ</a:t>
            </a:r>
            <a:r>
              <a:rPr lang="ru-RU" altLang="ru-RU" sz="3600" b="1" smtClean="0">
                <a:latin typeface="Times New Roman" pitchFamily="18" charset="0"/>
              </a:rPr>
              <a:t> –</a:t>
            </a:r>
            <a:r>
              <a:rPr lang="ru-RU" altLang="ru-RU" sz="3600" smtClean="0">
                <a:latin typeface="Times New Roman" pitchFamily="18" charset="0"/>
              </a:rPr>
              <a:t> </a:t>
            </a:r>
            <a:r>
              <a:rPr lang="ru-RU" altLang="ru-RU" sz="3600" b="1" smtClean="0">
                <a:latin typeface="Times New Roman" pitchFamily="18" charset="0"/>
              </a:rPr>
              <a:t>это степень мастерства в конкретной профессии, специальности.</a:t>
            </a:r>
          </a:p>
          <a:p>
            <a:pPr eaLnBrk="1" hangingPunct="1">
              <a:buFontTx/>
              <a:buNone/>
            </a:pPr>
            <a:endParaRPr lang="ru-RU" altLang="ru-RU" sz="2800" b="1" smtClean="0">
              <a:latin typeface="Times New Roman" pitchFamily="18" charset="0"/>
            </a:endParaRPr>
          </a:p>
          <a:p>
            <a:pPr algn="r" eaLnBrk="1" hangingPunct="1"/>
            <a:r>
              <a:rPr lang="ru-RU" altLang="ru-RU" b="1" i="1" smtClean="0">
                <a:latin typeface="Times New Roman" pitchFamily="18" charset="0"/>
              </a:rPr>
              <a:t>Учитель первой квалификационной категории, </a:t>
            </a:r>
          </a:p>
          <a:p>
            <a:pPr algn="r" eaLnBrk="1" hangingPunct="1"/>
            <a:r>
              <a:rPr lang="ru-RU" altLang="ru-RU" b="1" i="1" smtClean="0">
                <a:latin typeface="Times New Roman" pitchFamily="18" charset="0"/>
              </a:rPr>
              <a:t>слесарь –инструментальщик второго разряда</a:t>
            </a:r>
          </a:p>
        </p:txBody>
      </p:sp>
      <p:pic>
        <p:nvPicPr>
          <p:cNvPr id="21507" name="Picture 5" descr="lecteur-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19002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15888"/>
            <a:ext cx="8316912" cy="67421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Цели игры: 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Дополнить свои знания о мире профессий.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Узнать что такое «житейский выбор профессии».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Задачи игры: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Раскрыть  понятие «Классификация профессий».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Изучить формулу выбора профессий.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Научиться классифицировать профессии.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Познакомиться с терминологией мира профессий.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11188" y="333375"/>
            <a:ext cx="8281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</a:rPr>
              <a:t>Задание № 2 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0" y="1052513"/>
            <a:ext cx="9144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Распределите </a:t>
            </a:r>
          </a:p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профессии, должности и специальности по колонкам таблицы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2492375"/>
          <a:ext cx="8532813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271"/>
                <a:gridCol w="2844271"/>
                <a:gridCol w="2844271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Профессия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3" marR="91433"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Должность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3" marR="91433"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Специальность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3" marR="91433" marT="45798" marB="45798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288" y="3071813"/>
            <a:ext cx="87487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6"/>
                </a:solidFill>
              </a:rPr>
              <a:t>Главный бухгалтер, кассир, бухгалтер;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6"/>
                </a:solidFill>
              </a:rPr>
              <a:t>Старший инженер; инженер, инженер-системотехник;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6"/>
                </a:solidFill>
              </a:rPr>
              <a:t>Учитель,  учитель начальных классов, завуч;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6"/>
                </a:solidFill>
              </a:rPr>
              <a:t>Продавец, заведующий магазином, продавец продовольственных товаров;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6"/>
                </a:solidFill>
              </a:rPr>
              <a:t>Лесник, главный лесничий, директор лесхоза.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ru-RU" b="1" dirty="0"/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ru-RU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750" y="1268413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Профессия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Должность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Специальность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Бухгалтер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Главный бухгалтер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Кассир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Инженер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Старший инженер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Инженер-системотехник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Учитель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Завуч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Учитель</a:t>
                      </a:r>
                      <a:r>
                        <a:rPr lang="ru-RU" sz="2000" baseline="0" dirty="0" smtClean="0">
                          <a:solidFill>
                            <a:schemeClr val="accent6"/>
                          </a:solidFill>
                        </a:rPr>
                        <a:t> начальных классов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Продавец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Заведующий магазином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Продавец продовольственных товаров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Лесник 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Директор лесхоза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/>
                          </a:solidFill>
                        </a:rPr>
                        <a:t>Главный лесничий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4" name="Заголовок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47725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    Проверяем ! 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685800" y="428625"/>
            <a:ext cx="7696200" cy="50577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Прозвучало уже достаточно различных профессий, быть может, уже кто-то определился с этим сложным выбором? Нет? </a:t>
            </a:r>
          </a:p>
          <a:p>
            <a:pPr>
              <a:buFontTx/>
              <a:buNone/>
            </a:pP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FontTx/>
              <a:buNone/>
            </a:pP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Тренинг </a:t>
            </a:r>
            <a:r>
              <a:rPr lang="ru-RU" altLang="ru-RU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«Рука судьбы»</a:t>
            </a:r>
            <a:endParaRPr lang="ru-RU" alt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На отдельных листочках напишите профессии, которые вам интересны. Складываем эти листочки в мешочек и перемешиваем, затем по очереди вытягиваем из мешочка, не глядя.</a:t>
            </a:r>
          </a:p>
          <a:p>
            <a:pPr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Читаем. Хотели бы вы стать….. Смотрим эмоции. Делаем выводы. 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j028528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2087563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9" descr="j03984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933825"/>
            <a:ext cx="23399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21"/>
          <p:cNvSpPr txBox="1">
            <a:spLocks noChangeArrowheads="1"/>
          </p:cNvSpPr>
          <p:nvPr/>
        </p:nvSpPr>
        <p:spPr bwMode="auto">
          <a:xfrm>
            <a:off x="7596188" y="4076700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/>
              <a:t>?</a:t>
            </a:r>
          </a:p>
        </p:txBody>
      </p:sp>
      <p:sp>
        <p:nvSpPr>
          <p:cNvPr id="67613" name="AutoShape 29"/>
          <p:cNvSpPr>
            <a:spLocks noChangeArrowheads="1"/>
          </p:cNvSpPr>
          <p:nvPr/>
        </p:nvSpPr>
        <p:spPr bwMode="auto">
          <a:xfrm>
            <a:off x="2700338" y="836613"/>
            <a:ext cx="5184775" cy="2879725"/>
          </a:xfrm>
          <a:prstGeom prst="cloudCallout">
            <a:avLst>
              <a:gd name="adj1" fmla="val -25259"/>
              <a:gd name="adj2" fmla="val 987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/>
              <a:t> </a:t>
            </a:r>
            <a:r>
              <a:rPr lang="ru-RU" sz="3200" b="1">
                <a:latin typeface="Times New Roman" pitchFamily="18" charset="0"/>
              </a:rPr>
              <a:t>Что надо </a:t>
            </a:r>
            <a:endParaRPr lang="en-US" sz="3200" b="1">
              <a:latin typeface="Times New Roman" pitchFamily="18" charset="0"/>
            </a:endParaRPr>
          </a:p>
          <a:p>
            <a:pPr algn="ctr">
              <a:defRPr/>
            </a:pPr>
            <a:r>
              <a:rPr lang="ru-RU" sz="3200" b="1">
                <a:latin typeface="Times New Roman" pitchFamily="18" charset="0"/>
              </a:rPr>
              <a:t>учитывать при выборе профессии?</a:t>
            </a:r>
          </a:p>
        </p:txBody>
      </p:sp>
      <p:sp>
        <p:nvSpPr>
          <p:cNvPr id="25606" name="AutoShape 32"/>
          <p:cNvSpPr>
            <a:spLocks noChangeArrowheads="1"/>
          </p:cNvSpPr>
          <p:nvPr/>
        </p:nvSpPr>
        <p:spPr bwMode="auto">
          <a:xfrm rot="-1907021">
            <a:off x="7812088" y="2852738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28600"/>
            <a:ext cx="7561263" cy="1976438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 выборе профессии </a:t>
            </a:r>
            <a:r>
              <a:rPr 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необходимо учитывать факторы</a:t>
            </a:r>
          </a:p>
        </p:txBody>
      </p:sp>
      <p:sp>
        <p:nvSpPr>
          <p:cNvPr id="26627" name="WordArt 18"/>
          <p:cNvSpPr>
            <a:spLocks noChangeArrowheads="1" noChangeShapeType="1" noTextEdit="1"/>
          </p:cNvSpPr>
          <p:nvPr/>
        </p:nvSpPr>
        <p:spPr bwMode="auto">
          <a:xfrm>
            <a:off x="4932363" y="2133600"/>
            <a:ext cx="1238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"Хочу"</a:t>
            </a:r>
          </a:p>
        </p:txBody>
      </p:sp>
      <p:sp>
        <p:nvSpPr>
          <p:cNvPr id="26628" name="WordArt 19"/>
          <p:cNvSpPr>
            <a:spLocks noChangeArrowheads="1" noChangeShapeType="1" noTextEdit="1"/>
          </p:cNvSpPr>
          <p:nvPr/>
        </p:nvSpPr>
        <p:spPr bwMode="auto">
          <a:xfrm>
            <a:off x="6804025" y="4437063"/>
            <a:ext cx="1276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"Могу"</a:t>
            </a:r>
          </a:p>
        </p:txBody>
      </p:sp>
      <p:sp>
        <p:nvSpPr>
          <p:cNvPr id="26629" name="WordArt 20"/>
          <p:cNvSpPr>
            <a:spLocks noChangeArrowheads="1" noChangeShapeType="1" noTextEdit="1"/>
          </p:cNvSpPr>
          <p:nvPr/>
        </p:nvSpPr>
        <p:spPr bwMode="auto">
          <a:xfrm>
            <a:off x="2771775" y="4149725"/>
            <a:ext cx="1352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"Надо"</a:t>
            </a:r>
          </a:p>
        </p:txBody>
      </p:sp>
      <p:pic>
        <p:nvPicPr>
          <p:cNvPr id="26630" name="Picture 35" descr="j03984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84538"/>
            <a:ext cx="13795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Рисунок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852738"/>
            <a:ext cx="11461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2700338" y="5589588"/>
            <a:ext cx="6048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</a:rPr>
              <a:t>Формула выбора профессии</a:t>
            </a:r>
          </a:p>
        </p:txBody>
      </p:sp>
      <p:sp>
        <p:nvSpPr>
          <p:cNvPr id="26633" name="AutoShape 13"/>
          <p:cNvSpPr>
            <a:spLocks noChangeArrowheads="1"/>
          </p:cNvSpPr>
          <p:nvPr/>
        </p:nvSpPr>
        <p:spPr bwMode="auto">
          <a:xfrm>
            <a:off x="8101013" y="4508500"/>
            <a:ext cx="431800" cy="936625"/>
          </a:xfrm>
          <a:prstGeom prst="curvedLeftArrow">
            <a:avLst>
              <a:gd name="adj1" fmla="val 43382"/>
              <a:gd name="adj2" fmla="val 8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4" name="AutoShape 14"/>
          <p:cNvSpPr>
            <a:spLocks noChangeArrowheads="1"/>
          </p:cNvSpPr>
          <p:nvPr/>
        </p:nvSpPr>
        <p:spPr bwMode="auto">
          <a:xfrm>
            <a:off x="2268538" y="4365625"/>
            <a:ext cx="358775" cy="1008063"/>
          </a:xfrm>
          <a:prstGeom prst="curvedRightArrow">
            <a:avLst>
              <a:gd name="adj1" fmla="val 56195"/>
              <a:gd name="adj2" fmla="val 1123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5" name="AutoShape 19"/>
          <p:cNvSpPr>
            <a:spLocks noChangeArrowheads="1"/>
          </p:cNvSpPr>
          <p:nvPr/>
        </p:nvSpPr>
        <p:spPr bwMode="auto">
          <a:xfrm>
            <a:off x="6011863" y="1557338"/>
            <a:ext cx="863600" cy="504825"/>
          </a:xfrm>
          <a:prstGeom prst="curvedDownArrow">
            <a:avLst>
              <a:gd name="adj1" fmla="val 34214"/>
              <a:gd name="adj2" fmla="val 6842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Фактор – </a:t>
            </a: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«ХОЧУ»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itchFamily="18" charset="0"/>
              </a:rPr>
              <a:t>желания личности;</a:t>
            </a:r>
          </a:p>
          <a:p>
            <a:pPr eaLnBrk="1" hangingPunct="1"/>
            <a:r>
              <a:rPr lang="ru-RU" altLang="ru-RU" sz="3600" b="1" smtClean="0">
                <a:latin typeface="Times New Roman" pitchFamily="18" charset="0"/>
              </a:rPr>
              <a:t>интересы;</a:t>
            </a:r>
          </a:p>
          <a:p>
            <a:pPr eaLnBrk="1" hangingPunct="1"/>
            <a:r>
              <a:rPr lang="ru-RU" altLang="ru-RU" sz="3600" b="1" smtClean="0">
                <a:latin typeface="Times New Roman" pitchFamily="18" charset="0"/>
              </a:rPr>
              <a:t>склонности.</a:t>
            </a:r>
          </a:p>
        </p:txBody>
      </p:sp>
      <p:pic>
        <p:nvPicPr>
          <p:cNvPr id="27652" name="i-main-pic" descr="Картинка 6 из 3090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68638"/>
            <a:ext cx="3810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Фактор – </a:t>
            </a: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«МОГУ»</a:t>
            </a:r>
          </a:p>
        </p:txBody>
      </p:sp>
      <p:pic>
        <p:nvPicPr>
          <p:cNvPr id="28675" name="Picture 26" descr="j0283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5" descr="j0404385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844675"/>
            <a:ext cx="1816100" cy="1660525"/>
          </a:xfrm>
          <a:noFill/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27088" y="2060575"/>
            <a:ext cx="6337300" cy="42354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3200" b="1">
                <a:latin typeface="Times New Roman" pitchFamily="18" charset="0"/>
              </a:rPr>
              <a:t>познание себя;</a:t>
            </a:r>
          </a:p>
          <a:p>
            <a:pPr eaLnBrk="1" hangingPunct="1">
              <a:buFontTx/>
              <a:buChar char="•"/>
            </a:pPr>
            <a:r>
              <a:rPr lang="ru-RU" altLang="ru-RU" sz="3200" b="1">
                <a:latin typeface="Times New Roman" pitchFamily="18" charset="0"/>
              </a:rPr>
              <a:t>возможности личности;</a:t>
            </a:r>
          </a:p>
          <a:p>
            <a:pPr eaLnBrk="1" hangingPunct="1">
              <a:buFontTx/>
              <a:buChar char="•"/>
            </a:pPr>
            <a:r>
              <a:rPr lang="ru-RU" altLang="ru-RU" sz="3200" b="1">
                <a:latin typeface="Times New Roman" pitchFamily="18" charset="0"/>
              </a:rPr>
              <a:t>способности;</a:t>
            </a:r>
          </a:p>
          <a:p>
            <a:pPr eaLnBrk="1" hangingPunct="1">
              <a:buFontTx/>
              <a:buChar char="•"/>
            </a:pPr>
            <a:r>
              <a:rPr lang="ru-RU" altLang="ru-RU" sz="3200" b="1">
                <a:latin typeface="Times New Roman" pitchFamily="18" charset="0"/>
              </a:rPr>
              <a:t>уровень знаний;</a:t>
            </a:r>
          </a:p>
          <a:p>
            <a:pPr eaLnBrk="1" hangingPunct="1">
              <a:buFontTx/>
              <a:buChar char="•"/>
            </a:pPr>
            <a:r>
              <a:rPr lang="ru-RU" altLang="ru-RU" sz="3200" b="1">
                <a:latin typeface="Times New Roman" pitchFamily="18" charset="0"/>
              </a:rPr>
              <a:t>психологические особенности       личности;</a:t>
            </a:r>
          </a:p>
          <a:p>
            <a:pPr eaLnBrk="1" hangingPunct="1">
              <a:buFontTx/>
              <a:buChar char="•"/>
            </a:pPr>
            <a:r>
              <a:rPr lang="ru-RU" altLang="ru-RU" sz="3200" b="1">
                <a:latin typeface="Times New Roman" pitchFamily="18" charset="0"/>
              </a:rPr>
              <a:t>состояние здоровья.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3200">
              <a:latin typeface="Times New Roman" pitchFamily="18" charset="0"/>
            </a:endParaRPr>
          </a:p>
        </p:txBody>
      </p:sp>
      <p:pic>
        <p:nvPicPr>
          <p:cNvPr id="28678" name="Picture 8" descr="Img03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60888"/>
            <a:ext cx="30607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696200" cy="42179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Фактор</a:t>
            </a: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«НАДО»</a:t>
            </a:r>
          </a:p>
        </p:txBody>
      </p:sp>
      <p:pic>
        <p:nvPicPr>
          <p:cNvPr id="29699" name="Picture 15" descr="j0283012"/>
          <p:cNvPicPr>
            <a:picLocks noChangeAspect="1" noChangeArrowheads="1" noCrop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04813"/>
            <a:ext cx="1219200" cy="1219200"/>
          </a:xfrm>
          <a:noFill/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900113" y="2420938"/>
            <a:ext cx="7920037" cy="27733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3200" b="1">
                <a:latin typeface="Times New Roman" pitchFamily="18" charset="0"/>
              </a:rPr>
              <a:t>знание профессиональной сферы;</a:t>
            </a:r>
          </a:p>
          <a:p>
            <a:pPr eaLnBrk="1" hangingPunct="1">
              <a:buFontTx/>
              <a:buChar char="•"/>
            </a:pPr>
            <a:r>
              <a:rPr lang="ru-RU" altLang="ru-RU" sz="3200" b="1">
                <a:latin typeface="Times New Roman" pitchFamily="18" charset="0"/>
              </a:rPr>
              <a:t>определение необходимых путей и        средств достижения цели;</a:t>
            </a:r>
          </a:p>
          <a:p>
            <a:pPr eaLnBrk="1" hangingPunct="1">
              <a:buFontTx/>
              <a:buChar char="•"/>
            </a:pPr>
            <a:r>
              <a:rPr lang="ru-RU" altLang="ru-RU" sz="3200" b="1">
                <a:latin typeface="Times New Roman" pitchFamily="18" charset="0"/>
              </a:rPr>
              <a:t>потребности рынка труда в кадрах</a:t>
            </a:r>
            <a:r>
              <a:rPr lang="ru-RU" altLang="ru-RU" sz="320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3200">
              <a:latin typeface="Times New Roman" pitchFamily="18" charset="0"/>
            </a:endParaRPr>
          </a:p>
        </p:txBody>
      </p:sp>
      <p:pic>
        <p:nvPicPr>
          <p:cNvPr id="29701" name="Picture 10" descr="20608928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8650"/>
            <a:ext cx="289083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Результат: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844675"/>
            <a:ext cx="74168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Рациональное соотношение образов «хочу» - «могу» - «надо» обусловливает  сознательность выбора  профессии.</a:t>
            </a:r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4067175" y="4292600"/>
            <a:ext cx="3817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30725" name="Picture 2" descr="Картинка 150 из 54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76700"/>
            <a:ext cx="38893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659812" cy="1268413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ЖИТЕЙСКИЙ СПОСОБ ВЫБОРА ПРОФЕССИИ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268413"/>
            <a:ext cx="8172450" cy="5473700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Востребованость на рынке труда     (смогу ли я устроиться на работу по профессии, есть ли вакансии).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Доходность будущей профессии (достойной ли будет оплата, есть ли перспектива роста заработной платы?).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Профессиональные требования к способностям личности (умственным и физическим), состоянию здоровья.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1979613" y="1125538"/>
            <a:ext cx="6629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ru-RU" sz="7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lano LET" pitchFamily="2" charset="0"/>
              </a:rPr>
              <a:t/>
            </a:r>
            <a:br>
              <a:rPr lang="ru-RU" sz="7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lano LET" pitchFamily="2" charset="0"/>
              </a:rPr>
            </a:br>
            <a:endParaRPr lang="ru-RU" sz="72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lano LET" pitchFamily="2" charset="0"/>
            </a:endParaRPr>
          </a:p>
        </p:txBody>
      </p:sp>
      <p:pic>
        <p:nvPicPr>
          <p:cNvPr id="6147" name="Picture 3" descr="MCj043444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4962">
            <a:off x="7613650" y="4851400"/>
            <a:ext cx="147796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MCj043444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887">
            <a:off x="4745038" y="146050"/>
            <a:ext cx="17018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MCj043613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2645">
            <a:off x="1828800" y="184150"/>
            <a:ext cx="21939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MCj043597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743">
            <a:off x="7050088" y="36513"/>
            <a:ext cx="176053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MCj0435997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3560">
            <a:off x="79375" y="4889500"/>
            <a:ext cx="20383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MCj0436015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536">
            <a:off x="2768600" y="4749800"/>
            <a:ext cx="16732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MCj0435979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35">
            <a:off x="176213" y="127000"/>
            <a:ext cx="14128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MCj0435985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0667">
            <a:off x="5429250" y="4789488"/>
            <a:ext cx="16779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Прямоугольник 12"/>
          <p:cNvSpPr>
            <a:spLocks noChangeArrowheads="1"/>
          </p:cNvSpPr>
          <p:nvPr/>
        </p:nvSpPr>
        <p:spPr bwMode="auto">
          <a:xfrm>
            <a:off x="468313" y="2060575"/>
            <a:ext cx="82804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800" b="1" i="1">
                <a:solidFill>
                  <a:srgbClr val="FF0000"/>
                </a:solidFill>
              </a:rPr>
              <a:t>Когда    человек    не    знает,            </a:t>
            </a: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800" b="1" i="1">
                <a:solidFill>
                  <a:srgbClr val="FF0000"/>
                </a:solidFill>
              </a:rPr>
              <a:t>к какой пристани он держит путь, </a:t>
            </a: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800" b="1" i="1">
                <a:solidFill>
                  <a:srgbClr val="FF0000"/>
                </a:solidFill>
              </a:rPr>
              <a:t>для него ни один ветер </a:t>
            </a: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800" b="1" i="1">
                <a:solidFill>
                  <a:srgbClr val="FF0000"/>
                </a:solidFill>
              </a:rPr>
              <a:t>не будет попутным.</a:t>
            </a:r>
          </a:p>
          <a:p>
            <a:pPr algn="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Сенека</a:t>
            </a:r>
          </a:p>
        </p:txBody>
      </p:sp>
      <p:pic>
        <p:nvPicPr>
          <p:cNvPr id="6156" name="Picture 9" descr="MCj0435979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35">
            <a:off x="176213" y="127000"/>
            <a:ext cx="14128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597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0"/>
            <a:ext cx="7559675" cy="6858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itchFamily="18" charset="0"/>
              </a:rPr>
              <a:t>Учитывать нервно-эмоциональную напряженность выбираемой профессии.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itchFamily="18" charset="0"/>
              </a:rPr>
              <a:t>Положительное влияние на семейную жизнь (каков режим работы, вахтовый метод, длительные командировки и т.д.).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itchFamily="18" charset="0"/>
              </a:rPr>
              <a:t>Общение в труде (индивидуальная или коллективная работа).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itchFamily="18" charset="0"/>
              </a:rPr>
              <a:t>Возможность карьерного роста (важно это для меня или нет).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smtClean="0">
                <a:latin typeface="Times New Roman" pitchFamily="18" charset="0"/>
              </a:rPr>
              <a:t>    </a:t>
            </a:r>
            <a:endParaRPr lang="ru-RU" altLang="ru-RU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820150" cy="1052513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Задание № 3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«Ориентирование в мире новых профессий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6375" y="1052513"/>
            <a:ext cx="7667625" cy="580548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latin typeface="Times New Roman" pitchFamily="18" charset="0"/>
              </a:rPr>
              <a:t>   В мире появляется много новых профессий. Проверьте себя, знаете ли вы их. Только один ответ наиболее точно описывает профессию</a:t>
            </a:r>
            <a:r>
              <a:rPr lang="ru-RU" altLang="ru-RU" sz="2800" b="1" smtClean="0"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smtClean="0">
                <a:solidFill>
                  <a:srgbClr val="0070C0"/>
                </a:solidFill>
                <a:latin typeface="Times New Roman" pitchFamily="18" charset="0"/>
              </a:rPr>
              <a:t>1. Логист:</a:t>
            </a:r>
            <a:endParaRPr lang="ru-RU" altLang="ru-RU" sz="280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А) тот, кто занимается логикой;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В) специалист по организации транспортировки продукции;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С) организатор конференций и научных саммитов.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smtClean="0">
                <a:solidFill>
                  <a:srgbClr val="0070C0"/>
                </a:solidFill>
                <a:latin typeface="Times New Roman" pitchFamily="18" charset="0"/>
              </a:rPr>
              <a:t>2. Веб-мастер: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А) Тот, кто работает на компьютере;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В) Разработчик программ;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itchFamily="18" charset="0"/>
              </a:rPr>
              <a:t>С) Разработчик проектов сайтов.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88913"/>
            <a:ext cx="7740650" cy="666908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solidFill>
                  <a:srgbClr val="0070C0"/>
                </a:solidFill>
                <a:latin typeface="Times New Roman" pitchFamily="18" charset="0"/>
              </a:rPr>
              <a:t>3. Маркетолог:</a:t>
            </a:r>
            <a:endParaRPr lang="ru-RU" altLang="ru-RU" sz="240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>
                <a:latin typeface="Times New Roman" pitchFamily="18" charset="0"/>
              </a:rPr>
              <a:t>А) Тот, кто работает на рынке ценных бумаг;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>
                <a:latin typeface="Times New Roman" pitchFamily="18" charset="0"/>
              </a:rPr>
              <a:t>В) Специалист по изучению рынка;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>
                <a:latin typeface="Times New Roman" pitchFamily="18" charset="0"/>
              </a:rPr>
              <a:t>С)  Тот, кто изучает товарные марки и бренды.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solidFill>
                  <a:srgbClr val="0070C0"/>
                </a:solidFill>
                <a:latin typeface="Times New Roman" pitchFamily="18" charset="0"/>
              </a:rPr>
              <a:t>4. Фандрайзер: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>
                <a:latin typeface="Times New Roman" pitchFamily="18" charset="0"/>
              </a:rPr>
              <a:t>А) Тот, кто ищет деньги и возможности для организаций;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>
                <a:latin typeface="Times New Roman" pitchFamily="18" charset="0"/>
              </a:rPr>
              <a:t>В) Фанат, которого нанимает звезда;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>
                <a:latin typeface="Times New Roman" pitchFamily="18" charset="0"/>
              </a:rPr>
              <a:t>С) Специалист, изучающий пути развития предприятия.</a:t>
            </a:r>
            <a:endParaRPr lang="en-US" altLang="ru-RU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solidFill>
                  <a:srgbClr val="0070C0"/>
                </a:solidFill>
                <a:latin typeface="Times New Roman" pitchFamily="18" charset="0"/>
              </a:rPr>
              <a:t>5. </a:t>
            </a:r>
            <a:r>
              <a:rPr lang="en-US" altLang="ru-RU" sz="2400" b="1" smtClean="0">
                <a:solidFill>
                  <a:srgbClr val="0070C0"/>
                </a:solidFill>
                <a:latin typeface="Times New Roman" pitchFamily="18" charset="0"/>
              </a:rPr>
              <a:t>PR – агент</a:t>
            </a:r>
            <a:r>
              <a:rPr lang="ru-RU" altLang="ru-RU" sz="2400" b="1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>
                <a:latin typeface="Times New Roman" pitchFamily="18" charset="0"/>
              </a:rPr>
              <a:t>А) Тот, кто связан с политикой;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>
                <a:latin typeface="Times New Roman" pitchFamily="18" charset="0"/>
              </a:rPr>
              <a:t>В) Специалист по рекламе и связям с общественностью;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>
                <a:latin typeface="Times New Roman" pitchFamily="18" charset="0"/>
              </a:rPr>
              <a:t>С) Посредник между организациями и людьми.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b="1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«ОРИЕНТИРОВАНИЕ В МИРЕ НОВЫХ ПРОФЕССИЙ»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428750"/>
            <a:ext cx="7885112" cy="542925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</a:rPr>
              <a:t>Правильные ответы:</a:t>
            </a:r>
          </a:p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70C0"/>
                </a:solidFill>
                <a:latin typeface="Times New Roman" pitchFamily="18" charset="0"/>
              </a:rPr>
              <a:t>1</a:t>
            </a:r>
            <a:r>
              <a:rPr lang="ru-RU" altLang="ru-RU" sz="2800" b="1" smtClean="0">
                <a:latin typeface="Times New Roman" pitchFamily="18" charset="0"/>
              </a:rPr>
              <a:t> - </a:t>
            </a:r>
            <a:r>
              <a:rPr lang="ru-RU" altLang="ru-RU" sz="2800" b="1" smtClean="0">
                <a:solidFill>
                  <a:srgbClr val="407FFC"/>
                </a:solidFill>
                <a:latin typeface="Times New Roman" pitchFamily="18" charset="0"/>
              </a:rPr>
              <a:t>Логист</a:t>
            </a:r>
            <a:r>
              <a:rPr lang="ru-RU" altLang="ru-RU" sz="2800" b="1" smtClean="0">
                <a:latin typeface="Times New Roman" pitchFamily="18" charset="0"/>
              </a:rPr>
              <a:t> -  специалист по организации                                                                                                                                                                                                                                              транспортировки продукции;</a:t>
            </a:r>
          </a:p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ru-RU" altLang="ru-RU" sz="2800" b="1" smtClean="0">
                <a:latin typeface="Times New Roman" pitchFamily="18" charset="0"/>
              </a:rPr>
              <a:t> - </a:t>
            </a:r>
            <a:r>
              <a:rPr lang="ru-RU" altLang="ru-RU" sz="2800" b="1" smtClean="0">
                <a:solidFill>
                  <a:srgbClr val="407FFC"/>
                </a:solidFill>
                <a:latin typeface="Times New Roman" pitchFamily="18" charset="0"/>
              </a:rPr>
              <a:t>Веб-мастер</a:t>
            </a:r>
            <a:r>
              <a:rPr lang="ru-RU" altLang="ru-RU" sz="2800" b="1" smtClean="0">
                <a:latin typeface="Times New Roman" pitchFamily="18" charset="0"/>
              </a:rPr>
              <a:t> - разработчик проектов сайтов;</a:t>
            </a:r>
          </a:p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ru-RU" altLang="ru-RU" sz="2800" b="1" smtClean="0">
                <a:latin typeface="Times New Roman" pitchFamily="18" charset="0"/>
              </a:rPr>
              <a:t> - </a:t>
            </a:r>
            <a:r>
              <a:rPr lang="ru-RU" altLang="ru-RU" sz="2800" b="1" smtClean="0">
                <a:solidFill>
                  <a:srgbClr val="407FFC"/>
                </a:solidFill>
                <a:latin typeface="Times New Roman" pitchFamily="18" charset="0"/>
              </a:rPr>
              <a:t>Маркетолог</a:t>
            </a:r>
            <a:r>
              <a:rPr lang="ru-RU" altLang="ru-RU" sz="2800" b="1" smtClean="0">
                <a:latin typeface="Times New Roman" pitchFamily="18" charset="0"/>
              </a:rPr>
              <a:t> - специалист по изучению рынка;</a:t>
            </a:r>
          </a:p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70C0"/>
                </a:solidFill>
                <a:latin typeface="Times New Roman" pitchFamily="18" charset="0"/>
              </a:rPr>
              <a:t>4</a:t>
            </a:r>
            <a:r>
              <a:rPr lang="ru-RU" altLang="ru-RU" sz="2800" b="1" smtClean="0">
                <a:latin typeface="Times New Roman" pitchFamily="18" charset="0"/>
              </a:rPr>
              <a:t> - </a:t>
            </a:r>
            <a:r>
              <a:rPr lang="ru-RU" altLang="ru-RU" sz="2800" b="1" smtClean="0">
                <a:solidFill>
                  <a:srgbClr val="407FFC"/>
                </a:solidFill>
                <a:latin typeface="Times New Roman" pitchFamily="18" charset="0"/>
              </a:rPr>
              <a:t>Фандрайзер</a:t>
            </a:r>
            <a:r>
              <a:rPr lang="ru-RU" altLang="ru-RU" sz="2800" b="1" smtClean="0">
                <a:latin typeface="Times New Roman" pitchFamily="18" charset="0"/>
              </a:rPr>
              <a:t> - тот, кто ищет деньги и           возможности для организаций;</a:t>
            </a:r>
          </a:p>
          <a:p>
            <a:pPr eaLnBrk="1" hangingPunct="1">
              <a:buFontTx/>
              <a:buNone/>
            </a:pPr>
            <a:r>
              <a:rPr lang="ru-RU" altLang="ru-RU" sz="2800" b="1" smtClean="0">
                <a:solidFill>
                  <a:srgbClr val="0070C0"/>
                </a:solidFill>
                <a:latin typeface="Times New Roman" pitchFamily="18" charset="0"/>
              </a:rPr>
              <a:t>5</a:t>
            </a:r>
            <a:r>
              <a:rPr lang="ru-RU" altLang="ru-RU" sz="2800" b="1" smtClean="0">
                <a:latin typeface="Times New Roman" pitchFamily="18" charset="0"/>
              </a:rPr>
              <a:t> - </a:t>
            </a:r>
            <a:r>
              <a:rPr lang="en-US" altLang="ru-RU" sz="2800" b="1" smtClean="0">
                <a:solidFill>
                  <a:srgbClr val="407FFC"/>
                </a:solidFill>
                <a:latin typeface="Times New Roman" pitchFamily="18" charset="0"/>
              </a:rPr>
              <a:t>PR – агент</a:t>
            </a:r>
            <a:r>
              <a:rPr lang="ru-RU" altLang="ru-RU" sz="2800" b="1" smtClean="0">
                <a:latin typeface="Times New Roman" pitchFamily="18" charset="0"/>
              </a:rPr>
              <a:t> - специалист по рекламе и связям с общественностью.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659812" cy="765175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Интерпретация теста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908050"/>
            <a:ext cx="8316912" cy="5949950"/>
          </a:xfrm>
          <a:noFill/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</a:rPr>
              <a:t>Если у вас 3 и более правильных ответа,</a:t>
            </a:r>
          </a:p>
          <a:p>
            <a:pPr eaLnBrk="1" hangingPunct="1"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   то мир современных профессий – это ваш мир, вы правильно ориентируетесь в нем и стремитесь принимать решения  о своем будущем на основе имеющейся информации.</a:t>
            </a:r>
          </a:p>
          <a:p>
            <a:pPr eaLnBrk="1" hangingPunct="1"/>
            <a:r>
              <a:rPr lang="ru-RU" altLang="ru-RU" sz="2800" b="1" smtClean="0">
                <a:latin typeface="Times New Roman" pitchFamily="18" charset="0"/>
              </a:rPr>
              <a:t>Если вы правильно ответили на 2 -3 вопроса, то есть много профессий о которых вы мало знаете. Недостаток информации может стать препятствием в выборе профессии.</a:t>
            </a:r>
          </a:p>
          <a:p>
            <a:pPr eaLnBrk="1" hangingPunct="1"/>
            <a:r>
              <a:rPr lang="ru-RU" altLang="ru-RU" sz="2800" b="1" smtClean="0">
                <a:latin typeface="Times New Roman" pitchFamily="18" charset="0"/>
              </a:rPr>
              <a:t>Если вы ответили правильно лишь на один        вопрос, то стоит подумать над тем, достаточно ли вашей любознательности и компетентности для выбора профессии.</a:t>
            </a:r>
            <a:r>
              <a:rPr lang="ru-RU" altLang="ru-RU" sz="2800" b="1" smtClean="0"/>
              <a:t> </a:t>
            </a:r>
          </a:p>
          <a:p>
            <a:pPr eaLnBrk="1" hangingPunct="1"/>
            <a:endParaRPr lang="ru-RU" altLang="ru-RU" sz="2800" b="1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Задание № 4</a:t>
            </a:r>
            <a:r>
              <a:rPr lang="ru-RU" altLang="ru-RU" sz="3200" b="1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685800" y="1571625"/>
            <a:ext cx="7696200" cy="39147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Человек данной профессии осуществляет методическое руководство правовой работой на предприятии, участвует в подготовке ответов при отклонении предприятием претензий. Дает справки и консультации работникам, гражданам о текущем законодательстве, а также содействует оформлению документов и актов правового характера. Для выполнения работы необходимо иметь оперативную и долговременную память, внимательность, коммуникабельность. Обязательно высшее специальное образование</a:t>
            </a:r>
            <a:r>
              <a:rPr lang="ru-RU" altLang="ru-RU" sz="2400" b="1" smtClean="0"/>
              <a:t>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95288" y="836613"/>
            <a:ext cx="8497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«Назовите профессию по описанию</a:t>
            </a: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»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:\Documents and Settings\school\Рабочий стол\big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7188"/>
            <a:ext cx="735806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0" y="1022350"/>
            <a:ext cx="9144000" cy="58356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    Участвует в постройке и ремонте жилых домов, </a:t>
            </a:r>
          </a:p>
          <a:p>
            <a:pPr algn="just"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зданий и других сооружений. Рубит стены из бревен,</a:t>
            </a:r>
          </a:p>
          <a:p>
            <a:pPr algn="just"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настилает полы, устанавливает оконные рамы и двери.</a:t>
            </a:r>
          </a:p>
          <a:p>
            <a:pPr algn="just"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В своей работе использует как ручные, так </a:t>
            </a:r>
          </a:p>
          <a:p>
            <a:pPr algn="just"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и механизированные орудия труда. Человек, владеющий </a:t>
            </a:r>
          </a:p>
          <a:p>
            <a:pPr algn="just"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этой профессией, должен уметь читать чертежи, знать </a:t>
            </a:r>
          </a:p>
          <a:p>
            <a:pPr algn="just"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способы разметки и изготовления деревянных конструкций.        Достаточно иметь среднее профессионально-техническое образование.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00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38" y="1357313"/>
            <a:ext cx="7929562" cy="1600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115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ПЛОТНИК</a:t>
            </a:r>
          </a:p>
        </p:txBody>
      </p:sp>
      <p:pic>
        <p:nvPicPr>
          <p:cNvPr id="40963" name="Picture 4" descr="MCj043444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3206750"/>
            <a:ext cx="285115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356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В этой профессии объединяются функции инженера, художника, психофизиолога, экономиста. </a:t>
            </a:r>
          </a:p>
          <a:p>
            <a:pPr algn="just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    Её цель – в промышленных изделиях, бытовых приборах, мебели, интерьерах квартир, офисов гармонически совместить полезность, удобство и красоту, обеспечить надежность, привлекательность и конкурентоспособность. Человек этой профессии самостоятельно или совместно с другими специалистами совершенствует уже созданные объекты, участвует в проектировании, конструировании, опытной проверке новых объектов. Для этой профессии необходимы сочетание технической и художественной одаренности, развитое наглядно-образное мышление и воображение.</a:t>
            </a:r>
          </a:p>
          <a:p>
            <a:endParaRPr lang="ru-RU" altLang="ru-RU" sz="240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14313"/>
            <a:ext cx="8856662" cy="6643687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z="1800" b="1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Каждый город, каждый дом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Создан радостным трудом.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Без работы, без труда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Не построить города.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Слышен грохот под землёй-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Рудокоп пошёл в забой.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Без работы, без труда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Не появится руда.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Экскаватор зашагал-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Будет рыть в степи канал.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Без работы, без труда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Не пойдёт в поля вода.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В корпусах станки стучат-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Человек работе рад.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Поспевая, шепчет рожь:</a:t>
            </a:r>
          </a:p>
          <a:p>
            <a:pPr algn="ctr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«Без труда не проживёшь».</a:t>
            </a:r>
          </a:p>
          <a:p>
            <a:pPr eaLnBrk="1" hangingPunct="1">
              <a:buFontTx/>
              <a:buNone/>
            </a:pPr>
            <a:endParaRPr lang="ru-RU" altLang="ru-RU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88" y="1000125"/>
            <a:ext cx="8358187" cy="1600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9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ДИЗАЙНЕР</a:t>
            </a:r>
          </a:p>
        </p:txBody>
      </p:sp>
      <p:pic>
        <p:nvPicPr>
          <p:cNvPr id="43011" name="Picture 2" descr="C:\Documents and Settings\school\Рабочий стол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628900"/>
            <a:ext cx="51435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590708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ru-RU" altLang="ru-RU" sz="2000" smtClean="0"/>
          </a:p>
          <a:p>
            <a:pPr algn="just">
              <a:buFontTx/>
              <a:buNone/>
            </a:pPr>
            <a:r>
              <a:rPr lang="ru-RU" altLang="ru-RU" sz="2400" smtClean="0"/>
              <a:t>        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Выполняет технические функции и поручения руководителя, применяет рациональные методы</a:t>
            </a:r>
          </a:p>
          <a:p>
            <a:pPr algn="just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работы с посетителями и документами, способствуя </a:t>
            </a:r>
          </a:p>
          <a:p>
            <a:pPr algn="just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тем самым успешному решению основных задач организации. Регистрирует и анализирует письма, документы, систематизирует их по степени важности, ведет телефонные переговоры, записывает и передает задания руководителя по назначению, следит за их выполнением. Человек, владеющий этой профессией, должен уметь работать на персональном компьютере, пишущей машинке, средствах оргтехники. Необходимы хорошее знание русского языка, осведомленность в вопросах психологии общения, эстетики.  Желательно знание иностранного языка.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75" y="428625"/>
            <a:ext cx="7500938" cy="35718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9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ОПЕРАТОР ЭВМ</a:t>
            </a:r>
          </a:p>
        </p:txBody>
      </p:sp>
      <p:pic>
        <p:nvPicPr>
          <p:cNvPr id="45059" name="Picture 2" descr="C:\Documents and Settings\school\Рабочий стол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286125"/>
            <a:ext cx="5857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0" y="188913"/>
            <a:ext cx="8840788" cy="633571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FontTx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      Удостоверяет сделки, оформляет наследственные права граждан, договоры, свидетельствует копии документов. В своей работе должен  знать правила оформления юридических документов, нормативные и руководящие материалы по правовой деятельности, действующее законодательство. Должен иметь высшее юридическое образование.</a:t>
            </a:r>
          </a:p>
          <a:p>
            <a:pPr algn="just">
              <a:buFont typeface="Wingdings" pitchFamily="2" charset="2"/>
              <a:buNone/>
            </a:pPr>
            <a:endParaRPr lang="ru-RU" altLang="ru-RU" sz="240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625" y="571500"/>
            <a:ext cx="7572375" cy="1600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115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АДВОКАТ</a:t>
            </a:r>
          </a:p>
        </p:txBody>
      </p:sp>
      <p:pic>
        <p:nvPicPr>
          <p:cNvPr id="47107" name="Picture 2" descr="C:\Documents and Settings\school\Рабочий стол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628900"/>
            <a:ext cx="5929313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Где же можно приобрести профессию?</a:t>
            </a:r>
          </a:p>
        </p:txBody>
      </p:sp>
      <p:pic>
        <p:nvPicPr>
          <p:cNvPr id="48131" name="Picture 13" descr="j041020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400550"/>
            <a:ext cx="2159000" cy="2044700"/>
          </a:xfrm>
          <a:noFill/>
        </p:spPr>
      </p:pic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1908175" y="2997200"/>
            <a:ext cx="527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latin typeface="Times New Roman" pitchFamily="18" charset="0"/>
              </a:rPr>
              <a:t>?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3995738" y="1557338"/>
            <a:ext cx="11509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5400" b="1">
                <a:latin typeface="Times New Roman" pitchFamily="18" charset="0"/>
              </a:rPr>
              <a:t>?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7596188" y="3500438"/>
            <a:ext cx="720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5400" b="1">
                <a:latin typeface="Times New Roman" pitchFamily="18" charset="0"/>
              </a:rPr>
              <a:t>?</a:t>
            </a:r>
          </a:p>
        </p:txBody>
      </p:sp>
      <p:pic>
        <p:nvPicPr>
          <p:cNvPr id="48135" name="Picture 10" descr="0612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76475"/>
            <a:ext cx="2919413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57338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ПУТИ ПОЛУЧЕНИЯ ПРОФЕССИОНАЛЬНОГО ОБРАЗОВАНИЯ ПОСЛЕ 9 КЛАССА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1476375" y="3429000"/>
            <a:ext cx="14398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latin typeface="Times New Roman" pitchFamily="18" charset="0"/>
              </a:rPr>
              <a:t>Школа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latin typeface="Times New Roman" pitchFamily="18" charset="0"/>
              </a:rPr>
              <a:t>9 класс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4211638" y="1989138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latin typeface="Times New Roman" pitchFamily="18" charset="0"/>
              </a:rPr>
              <a:t>10 класс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211638" y="3141663"/>
            <a:ext cx="3816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latin typeface="Times New Roman" pitchFamily="18" charset="0"/>
              </a:rPr>
              <a:t>Колледж 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4284663" y="4005263"/>
            <a:ext cx="4464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latin typeface="Times New Roman" pitchFamily="18" charset="0"/>
              </a:rPr>
              <a:t>Военные училища, кадетские корпуса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4427538" y="5229225"/>
            <a:ext cx="3889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latin typeface="Times New Roman" pitchFamily="18" charset="0"/>
              </a:rPr>
              <a:t>Профессиональные курсы </a:t>
            </a:r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 flipV="1">
            <a:off x="2916238" y="2420938"/>
            <a:ext cx="12239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 flipV="1">
            <a:off x="2987675" y="3571875"/>
            <a:ext cx="10795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>
            <a:off x="2987675" y="4005263"/>
            <a:ext cx="10795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>
            <a:off x="2916238" y="4652963"/>
            <a:ext cx="143827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9164" name="Picture 15" descr="pozdrvaleniya-s-vypusknym-v-shk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216058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Задание № 5 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395288" y="1052513"/>
            <a:ext cx="8497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0000"/>
                </a:solidFill>
              </a:rPr>
              <a:t>«Составление синквейна»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2071688"/>
            <a:ext cx="51435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800" dirty="0"/>
              <a:t>Существительное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800" dirty="0"/>
              <a:t>Два прилагательных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800" dirty="0"/>
              <a:t>Три глагола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800" dirty="0"/>
              <a:t>Фраза на тему </a:t>
            </a:r>
            <a:r>
              <a:rPr lang="ru-RU" sz="2800" dirty="0" err="1"/>
              <a:t>синквейна</a:t>
            </a:r>
            <a:endParaRPr lang="ru-RU" sz="2800" dirty="0"/>
          </a:p>
          <a:p>
            <a:pPr marL="342900" indent="-342900">
              <a:buFontTx/>
              <a:buAutoNum type="arabicPeriod"/>
              <a:defRPr/>
            </a:pPr>
            <a:endParaRPr lang="ru-RU" sz="2800" dirty="0"/>
          </a:p>
          <a:p>
            <a:pPr marL="342900" indent="-342900">
              <a:buFontTx/>
              <a:buAutoNum type="arabicPeriod"/>
              <a:defRPr/>
            </a:pPr>
            <a:endParaRPr lang="ru-RU" sz="2800" dirty="0"/>
          </a:p>
          <a:p>
            <a:pPr marL="342900" indent="-342900">
              <a:defRPr/>
            </a:pPr>
            <a:r>
              <a:rPr lang="ru-RU" sz="2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НАПРИМЕР:</a:t>
            </a:r>
            <a:endParaRPr lang="ru-RU" sz="2800" dirty="0"/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5500688" y="2500313"/>
            <a:ext cx="31686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/>
              <a:t>Учитель :</a:t>
            </a:r>
          </a:p>
          <a:p>
            <a:pPr eaLnBrk="1" hangingPunct="1"/>
            <a:endParaRPr lang="ru-RU" altLang="ru-RU" sz="2400" b="1"/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/>
              <a:t>Строитель;</a:t>
            </a:r>
          </a:p>
          <a:p>
            <a:pPr eaLnBrk="1" hangingPunct="1"/>
            <a:endParaRPr lang="ru-RU" altLang="ru-RU" sz="2400" b="1"/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/>
              <a:t>Библиотекарь;</a:t>
            </a:r>
          </a:p>
          <a:p>
            <a:pPr eaLnBrk="1" hangingPunct="1"/>
            <a:endParaRPr lang="ru-RU" altLang="ru-RU" sz="2400" b="1"/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/>
              <a:t>Артист.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685800" y="357188"/>
            <a:ext cx="7696200" cy="512921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smtClean="0">
                <a:solidFill>
                  <a:srgbClr val="FF0000"/>
                </a:solidFill>
              </a:rPr>
              <a:t>       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Хочу вспомнить одно хорошее русское выражение — «найти себя». </a:t>
            </a:r>
          </a:p>
          <a:p>
            <a:pPr>
              <a:buFontTx/>
              <a:buNone/>
            </a:pP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      Найти себя - значит понять свое признание, назначение, определить свои интересы, склонности. Поиски себя - это длительный процесс и он может продолжаться всю жизнь. Я желаю вам – найти себя. </a:t>
            </a:r>
          </a:p>
          <a:p>
            <a:pPr>
              <a:buFontTx/>
              <a:buNone/>
            </a:pP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None/>
            </a:pP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Как сказал К.Д. Ушинский: «Если Вы правильно выберите труд и вложите в него душу, то счастье само Вас отыщет»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pull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4"/>
          <p:cNvSpPr>
            <a:spLocks noChangeArrowheads="1" noChangeShapeType="1" noTextEdit="1"/>
          </p:cNvSpPr>
          <p:nvPr/>
        </p:nvSpPr>
        <p:spPr bwMode="auto">
          <a:xfrm>
            <a:off x="1763713" y="2492375"/>
            <a:ext cx="5832475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ИТОГИ  ИГРЫ</a:t>
            </a:r>
          </a:p>
        </p:txBody>
      </p:sp>
      <p:pic>
        <p:nvPicPr>
          <p:cNvPr id="52227" name="Picture 6" descr="vesy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419475" y="2205038"/>
            <a:ext cx="1728788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8195" name="Picture 5" descr="i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60350"/>
            <a:ext cx="1041400" cy="1892300"/>
          </a:xfrm>
          <a:noFill/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5724525" y="3933825"/>
            <a:ext cx="1295400" cy="366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8197" name="Picture 9" descr="stol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65400"/>
            <a:ext cx="18224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4140200" y="4437063"/>
            <a:ext cx="1871663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8199" name="Picture 11" descr="092f4f24b48afe5e0a380547951579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37063"/>
            <a:ext cx="19446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i-2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581525"/>
            <a:ext cx="13398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i-main-pic" descr="Картинка 6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20060213-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37063"/>
            <a:ext cx="1200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animalv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13779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6" descr="84793974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8913"/>
            <a:ext cx="12477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8" descr="выбор пут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20938"/>
            <a:ext cx="11334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0" descr="Картинка 55 из 5107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4538"/>
            <a:ext cx="9096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Line 21"/>
          <p:cNvSpPr>
            <a:spLocks noChangeShapeType="1"/>
          </p:cNvSpPr>
          <p:nvPr/>
        </p:nvSpPr>
        <p:spPr bwMode="auto">
          <a:xfrm flipV="1">
            <a:off x="5219700" y="2276475"/>
            <a:ext cx="8651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22"/>
          <p:cNvSpPr>
            <a:spLocks noChangeShapeType="1"/>
          </p:cNvSpPr>
          <p:nvPr/>
        </p:nvSpPr>
        <p:spPr bwMode="auto">
          <a:xfrm flipV="1">
            <a:off x="4643438" y="20605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23"/>
          <p:cNvSpPr>
            <a:spLocks noChangeShapeType="1"/>
          </p:cNvSpPr>
          <p:nvPr/>
        </p:nvSpPr>
        <p:spPr bwMode="auto">
          <a:xfrm flipH="1" flipV="1">
            <a:off x="2987675" y="1916113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24"/>
          <p:cNvSpPr>
            <a:spLocks noChangeShapeType="1"/>
          </p:cNvSpPr>
          <p:nvPr/>
        </p:nvSpPr>
        <p:spPr bwMode="auto">
          <a:xfrm flipH="1">
            <a:off x="2195513" y="350043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Line 25"/>
          <p:cNvSpPr>
            <a:spLocks noChangeShapeType="1"/>
          </p:cNvSpPr>
          <p:nvPr/>
        </p:nvSpPr>
        <p:spPr bwMode="auto">
          <a:xfrm flipH="1">
            <a:off x="3059113" y="4076700"/>
            <a:ext cx="5762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" name="Line 26"/>
          <p:cNvSpPr>
            <a:spLocks noChangeShapeType="1"/>
          </p:cNvSpPr>
          <p:nvPr/>
        </p:nvSpPr>
        <p:spPr bwMode="auto">
          <a:xfrm>
            <a:off x="4211638" y="41497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3" name="Line 27"/>
          <p:cNvSpPr>
            <a:spLocks noChangeShapeType="1"/>
          </p:cNvSpPr>
          <p:nvPr/>
        </p:nvSpPr>
        <p:spPr bwMode="auto">
          <a:xfrm>
            <a:off x="5364163" y="4076700"/>
            <a:ext cx="5762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4"/>
          <p:cNvSpPr>
            <a:spLocks noChangeArrowheads="1" noChangeShapeType="1" noTextEdit="1"/>
          </p:cNvSpPr>
          <p:nvPr/>
        </p:nvSpPr>
        <p:spPr bwMode="auto">
          <a:xfrm>
            <a:off x="971550" y="1643063"/>
            <a:ext cx="7386638" cy="3714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  ЗА   УЧАСТИЕ  В  ИГРЕ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685800" y="571500"/>
            <a:ext cx="7696200" cy="49149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      Во многих станах пытались и пытаются создать классификацию профессий. В нашей стране принято пользоваться классификацией профессора Е.А. Климова. Чтобы человеку легче было ориентироваться в мире профессий, Климов делит все профессии на 5 основных типов в зависимости от предмета труда: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КЛАССИФИКАЦИЯ    ПРОФЕССИЙ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pSp>
        <p:nvGrpSpPr>
          <p:cNvPr id="2" name="Diagram 4"/>
          <p:cNvGrpSpPr>
            <a:grpSpLocks/>
          </p:cNvGrpSpPr>
          <p:nvPr/>
        </p:nvGrpSpPr>
        <p:grpSpPr bwMode="auto">
          <a:xfrm>
            <a:off x="685800" y="1828800"/>
            <a:ext cx="7700963" cy="5029200"/>
            <a:chOff x="760" y="2476"/>
            <a:chExt cx="10382" cy="5882"/>
          </a:xfrm>
        </p:grpSpPr>
        <p:graphicFrame>
          <p:nvGraphicFramePr>
            <p:cNvPr id="7" name="Схема 6"/>
            <p:cNvGraphicFramePr/>
            <p:nvPr/>
          </p:nvGraphicFramePr>
          <p:xfrm>
            <a:off x="760" y="2476"/>
            <a:ext cx="10382" cy="58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Oval 18"/>
            <p:cNvSpPr>
              <a:spLocks noChangeArrowheads="1"/>
            </p:cNvSpPr>
            <p:nvPr/>
          </p:nvSpPr>
          <p:spPr bwMode="auto">
            <a:xfrm>
              <a:off x="1631" y="3000"/>
              <a:ext cx="2344" cy="185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ПРИРОДА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4" name="Oval 19"/>
            <p:cNvSpPr>
              <a:spLocks noChangeArrowheads="1"/>
            </p:cNvSpPr>
            <p:nvPr/>
          </p:nvSpPr>
          <p:spPr bwMode="auto">
            <a:xfrm>
              <a:off x="2699" y="6117"/>
              <a:ext cx="2247" cy="176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ХУДОЖЕСТВЕННЫЙ</a:t>
              </a: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 </a:t>
              </a: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ОБРАЗ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Oval 20"/>
            <p:cNvSpPr>
              <a:spLocks noChangeArrowheads="1"/>
            </p:cNvSpPr>
            <p:nvPr/>
          </p:nvSpPr>
          <p:spPr bwMode="auto">
            <a:xfrm>
              <a:off x="7262" y="5948"/>
              <a:ext cx="2232" cy="185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ЗНАК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21"/>
            <p:cNvSpPr>
              <a:spLocks noChangeArrowheads="1"/>
            </p:cNvSpPr>
            <p:nvPr/>
          </p:nvSpPr>
          <p:spPr bwMode="auto">
            <a:xfrm>
              <a:off x="8426" y="2916"/>
              <a:ext cx="2329" cy="193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ЧЕЛОВЕК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34" name="Oval 17"/>
          <p:cNvSpPr>
            <a:spLocks noChangeArrowheads="1"/>
          </p:cNvSpPr>
          <p:nvPr/>
        </p:nvSpPr>
        <p:spPr bwMode="auto">
          <a:xfrm>
            <a:off x="3779838" y="1628775"/>
            <a:ext cx="1584325" cy="151288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27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FF"/>
                </a:solidFill>
              </a:rPr>
              <a:t>ТЕХНИКА</a:t>
            </a:r>
          </a:p>
          <a:p>
            <a:pPr algn="ctr" eaLnBrk="1" hangingPunct="1"/>
            <a:endParaRPr lang="ru-RU" altLang="ru-RU" sz="1000" b="1">
              <a:solidFill>
                <a:srgbClr val="0000FF"/>
              </a:solidFill>
            </a:endParaRPr>
          </a:p>
        </p:txBody>
      </p:sp>
      <p:sp>
        <p:nvSpPr>
          <p:cNvPr id="1035" name="Line 24"/>
          <p:cNvSpPr>
            <a:spLocks noChangeShapeType="1"/>
          </p:cNvSpPr>
          <p:nvPr/>
        </p:nvSpPr>
        <p:spPr bwMode="auto">
          <a:xfrm flipV="1">
            <a:off x="5076825" y="3716338"/>
            <a:ext cx="1223963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Line 25"/>
          <p:cNvSpPr>
            <a:spLocks noChangeShapeType="1"/>
          </p:cNvSpPr>
          <p:nvPr/>
        </p:nvSpPr>
        <p:spPr bwMode="auto">
          <a:xfrm>
            <a:off x="5003800" y="4724400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26"/>
          <p:cNvSpPr>
            <a:spLocks noChangeShapeType="1"/>
          </p:cNvSpPr>
          <p:nvPr/>
        </p:nvSpPr>
        <p:spPr bwMode="auto">
          <a:xfrm flipH="1">
            <a:off x="3708400" y="4868863"/>
            <a:ext cx="5032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27"/>
          <p:cNvSpPr>
            <a:spLocks noChangeShapeType="1"/>
          </p:cNvSpPr>
          <p:nvPr/>
        </p:nvSpPr>
        <p:spPr bwMode="auto">
          <a:xfrm flipV="1">
            <a:off x="4572000" y="34290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28"/>
          <p:cNvSpPr>
            <a:spLocks noChangeShapeType="1"/>
          </p:cNvSpPr>
          <p:nvPr/>
        </p:nvSpPr>
        <p:spPr bwMode="auto">
          <a:xfrm flipH="1" flipV="1">
            <a:off x="3059113" y="3716338"/>
            <a:ext cx="9366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7377112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 – ТЕХНИКА</a:t>
            </a: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</a:rPr>
            </a:br>
            <a:endParaRPr lang="ru-RU" b="1" smtClean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60575"/>
            <a:ext cx="7696200" cy="41767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</a:rPr>
              <a:t>ПРОФЕССИИ: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слесарь, токарь;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наладчик; </a:t>
            </a:r>
            <a:endParaRPr lang="en-US" altLang="ru-RU" b="1" smtClean="0">
              <a:latin typeface="Times New Roman" pitchFamily="18" charset="0"/>
            </a:endParaRP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техник;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ремонтник; </a:t>
            </a:r>
            <a:endParaRPr lang="en-US" altLang="ru-RU" b="1" smtClean="0">
              <a:latin typeface="Times New Roman" pitchFamily="18" charset="0"/>
            </a:endParaRP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водитель.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55650" y="333375"/>
            <a:ext cx="73453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 – ТЕХНИКА</a:t>
            </a:r>
            <a:endParaRPr lang="ru-RU" sz="3600" b="1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latin typeface="Times New Roman" pitchFamily="18" charset="0"/>
              </a:rPr>
              <a:t>Профессиональная </a:t>
            </a:r>
            <a:r>
              <a:rPr lang="en-US" sz="2400" b="1">
                <a:latin typeface="Times New Roman" pitchFamily="18" charset="0"/>
              </a:rPr>
              <a:t/>
            </a:r>
            <a:br>
              <a:rPr lang="en-US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деятельность, связанная  с техникой.</a:t>
            </a:r>
            <a:br>
              <a:rPr lang="ru-RU" sz="2400" b="1">
                <a:latin typeface="Times New Roman" pitchFamily="18" charset="0"/>
              </a:rPr>
            </a:br>
            <a:endParaRPr lang="ru-RU" sz="2400" b="1"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03800" y="1916113"/>
            <a:ext cx="3960813" cy="52514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Личные качества,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интересы, 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 склонности,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         умения.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Точность и  определенность   действий;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исполнительская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 дисциплина;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Самоконтроль;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практическое  мышление 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 (техническая    фантазия);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специальные знания.</a:t>
            </a: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0246" name="Picture 6" descr="iCA944JU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4813"/>
            <a:ext cx="15843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32138" y="5157788"/>
            <a:ext cx="1871662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0248" name="i-main-pic" descr="Картинка 13 из 3090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183673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2400"/>
            <a:ext cx="7161212" cy="2844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 – ЗНАКОВАЯ </a:t>
            </a:r>
            <a:b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СИСТЕМА</a:t>
            </a:r>
            <a:r>
              <a:rPr lang="en-US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Профессиональная </a:t>
            </a:r>
            <a:r>
              <a:rPr lang="en-US" sz="2400" b="1" smtClean="0">
                <a:latin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деятельность, связанная со знаками (буквами, цифрами, нотами).</a:t>
            </a:r>
            <a:br>
              <a:rPr lang="ru-RU" sz="2400" b="1" smtClean="0">
                <a:latin typeface="Times New Roman" pitchFamily="18" charset="0"/>
              </a:rPr>
            </a:b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187450" y="2781300"/>
            <a:ext cx="3313113" cy="45386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</a:rPr>
              <a:t>ПРОФЕССИИ:</a:t>
            </a:r>
          </a:p>
          <a:p>
            <a:pPr eaLnBrk="1" hangingPunct="1"/>
            <a:r>
              <a:rPr lang="ru-RU" altLang="ru-RU" sz="3200" b="1">
                <a:latin typeface="Times New Roman" pitchFamily="18" charset="0"/>
              </a:rPr>
              <a:t>ученый, секретарь;</a:t>
            </a:r>
          </a:p>
          <a:p>
            <a:pPr eaLnBrk="1" hangingPunct="1"/>
            <a:r>
              <a:rPr lang="ru-RU" altLang="ru-RU" sz="3200" b="1">
                <a:latin typeface="Times New Roman" pitchFamily="18" charset="0"/>
              </a:rPr>
              <a:t>учитель;</a:t>
            </a:r>
          </a:p>
          <a:p>
            <a:pPr eaLnBrk="1" hangingPunct="1"/>
            <a:r>
              <a:rPr lang="ru-RU" altLang="ru-RU" sz="3200" b="1">
                <a:latin typeface="Times New Roman" pitchFamily="18" charset="0"/>
              </a:rPr>
              <a:t>Музыкант; конструктор;</a:t>
            </a:r>
          </a:p>
          <a:p>
            <a:pPr eaLnBrk="1" hangingPunct="1"/>
            <a:r>
              <a:rPr lang="ru-RU" altLang="ru-RU" sz="3200" b="1">
                <a:latin typeface="Times New Roman" pitchFamily="18" charset="0"/>
              </a:rPr>
              <a:t>журналист;</a:t>
            </a:r>
          </a:p>
          <a:p>
            <a:pPr eaLnBrk="1" hangingPunct="1"/>
            <a:r>
              <a:rPr lang="ru-RU" altLang="ru-RU" sz="3200" b="1">
                <a:latin typeface="Times New Roman" pitchFamily="18" charset="0"/>
              </a:rPr>
              <a:t>искусствовед.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932363" y="2492375"/>
            <a:ext cx="3600450" cy="5021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Личные качества,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интересы, 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 склонности,</a:t>
            </a:r>
          </a:p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                        умения.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Сосредоточенность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и внимание;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пунктуальность и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точность;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стремление к 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порядку в делах;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логическое  мышление.</a:t>
            </a: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79388" y="836613"/>
            <a:ext cx="2232025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419475" y="3429000"/>
            <a:ext cx="1584325" cy="366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1271" name="Picture 9" descr="post-17350-11897099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00438"/>
            <a:ext cx="13398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1852</Words>
  <Application>Microsoft Office PowerPoint</Application>
  <PresentationFormat>Экран (4:3)</PresentationFormat>
  <Paragraphs>372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Comic Sans MS</vt:lpstr>
      <vt:lpstr>Calibri</vt:lpstr>
      <vt:lpstr>Times New Roman</vt:lpstr>
      <vt:lpstr>Milano LET</vt:lpstr>
      <vt:lpstr>Wingdings</vt:lpstr>
      <vt:lpstr>Пастель</vt:lpstr>
      <vt:lpstr>МИР ПРОФЕССИЙ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КЛАССИФИКАЦИЯ    ПРОФЕССИЙ </vt:lpstr>
      <vt:lpstr>Человек – ТЕХНИКА               </vt:lpstr>
      <vt:lpstr>Человек – ЗНАКОВАЯ  СИСТЕМА Профессиональная  деятельность, связанная со знаками (буквами, цифрами, нотами). </vt:lpstr>
      <vt:lpstr> Человек – ХУДОЖЕСТВЕННЫЙ ОБРАЗ </vt:lpstr>
      <vt:lpstr>Человек – ПРИРОДА</vt:lpstr>
      <vt:lpstr>Человек – ЧЕЛОВЕК Профессиональная  деятельность, связанная  с общением и с людьми. </vt:lpstr>
      <vt:lpstr>    Задание № 1 «Распредели по группам»</vt:lpstr>
      <vt:lpstr>Ответ на игру  «РАСПРЕДЕЛИ ПО ГРУППАМ»</vt:lpstr>
      <vt:lpstr>Терминология мира профессий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Проверяем !  </vt:lpstr>
      <vt:lpstr>Презентация PowerPoint</vt:lpstr>
      <vt:lpstr>Презентация PowerPoint</vt:lpstr>
      <vt:lpstr>При выборе профессии  необходимо учитывать факторы</vt:lpstr>
      <vt:lpstr>Фактор – «ХОЧУ»</vt:lpstr>
      <vt:lpstr>Фактор – «МОГУ»</vt:lpstr>
      <vt:lpstr>Презентация PowerPoint</vt:lpstr>
      <vt:lpstr>Результат:</vt:lpstr>
      <vt:lpstr>ЖИТЕЙСКИЙ СПОСОБ ВЫБОРА ПРОФЕССИИ</vt:lpstr>
      <vt:lpstr>Презентация PowerPoint</vt:lpstr>
      <vt:lpstr>Задание № 3 Тест «Ориентирование в мире новых профессий»</vt:lpstr>
      <vt:lpstr>Презентация PowerPoint</vt:lpstr>
      <vt:lpstr>Тест «ОРИЕНТИРОВАНИЕ В МИРЕ НОВЫХ ПРОФЕССИЙ»</vt:lpstr>
      <vt:lpstr>Интерпретация теста</vt:lpstr>
      <vt:lpstr>Задание № 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же можно приобрести профессию?</vt:lpstr>
      <vt:lpstr>ПУТИ ПОЛУЧЕНИЯ ПРОФЕССИОНАЛЬНОГО ОБРАЗОВАНИЯ ПОСЛЕ 9 КЛАССА</vt:lpstr>
      <vt:lpstr>Задание № 5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выбора профессии.</dc:title>
  <dc:creator>Пользователь</dc:creator>
  <cp:lastModifiedBy>Student</cp:lastModifiedBy>
  <cp:revision>124</cp:revision>
  <dcterms:created xsi:type="dcterms:W3CDTF">2002-12-24T07:36:28Z</dcterms:created>
  <dcterms:modified xsi:type="dcterms:W3CDTF">2021-04-20T17:16:49Z</dcterms:modified>
</cp:coreProperties>
</file>