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81" r:id="rId10"/>
    <p:sldId id="289" r:id="rId11"/>
    <p:sldId id="287" r:id="rId12"/>
    <p:sldId id="288" r:id="rId13"/>
    <p:sldId id="316" r:id="rId14"/>
    <p:sldId id="317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0000"/>
    <a:srgbClr val="00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76" autoAdjust="0"/>
  </p:normalViewPr>
  <p:slideViewPr>
    <p:cSldViewPr>
      <p:cViewPr>
        <p:scale>
          <a:sx n="49" d="100"/>
          <a:sy n="49" d="100"/>
        </p:scale>
        <p:origin x="-198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7F74EA0-4BAE-49EF-A6B0-D9BA3518B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84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B362FD-46FF-414B-99D3-06316EAD1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5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20E0-A9BA-448E-AC96-862E3171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7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85ECA-5057-4F68-A1A0-3120E29F0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4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79621-9578-4356-8273-2AF06ADD0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3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2338F-3221-4316-B222-BEA4DBF84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2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6985-AFF3-4FA4-ADFF-5FAF09A44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86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AE5450-758C-4CC8-8ACF-5A9FB5749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3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07FD-635F-4763-A53F-E87247DF0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9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6931-E332-4F60-B71E-6184CAD80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0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3D929-50B8-4F48-8A59-F1D2AAFE8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2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1676-CBC0-4821-A0B3-5D8B46AAC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6B6A0DD1-1003-481B-8F71-A8800EFC4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2" r:id="rId2"/>
    <p:sldLayoutId id="2147483793" r:id="rId3"/>
    <p:sldLayoutId id="2147483794" r:id="rId4"/>
    <p:sldLayoutId id="2147483801" r:id="rId5"/>
    <p:sldLayoutId id="2147483802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rofguide.ru/" TargetMode="External"/><Relationship Id="rId7" Type="http://schemas.openxmlformats.org/officeDocument/2006/relationships/hyperlink" Target="http://www.anombt.ru/proforientaciya/" TargetMode="External"/><Relationship Id="rId2" Type="http://schemas.openxmlformats.org/officeDocument/2006/relationships/hyperlink" Target="http://www.proforientato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.ru/abitur/act.15/index.php" TargetMode="External"/><Relationship Id="rId5" Type="http://schemas.openxmlformats.org/officeDocument/2006/relationships/hyperlink" Target="http://psimaster.ru/prof" TargetMode="External"/><Relationship Id="rId4" Type="http://schemas.openxmlformats.org/officeDocument/2006/relationships/hyperlink" Target="http://www.mmpi.ru/proftest/proforientacia_test.ht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-458788"/>
            <a:ext cx="7272338" cy="3816351"/>
          </a:xfrm>
        </p:spPr>
        <p:txBody>
          <a:bodyPr/>
          <a:lstStyle/>
          <a:p>
            <a:pPr marL="63500" eaLnBrk="1" hangingPunct="1">
              <a:defRPr/>
            </a:pPr>
            <a:endParaRPr lang="ru-RU" sz="3700" b="1" dirty="0" smtClean="0"/>
          </a:p>
          <a:p>
            <a:pPr marL="63500" eaLnBrk="1" hangingPunct="1">
              <a:defRPr/>
            </a:pPr>
            <a:endParaRPr lang="ru-RU" sz="3700" b="1" dirty="0" smtClean="0"/>
          </a:p>
          <a:p>
            <a:pPr marL="63500" eaLnBrk="1" hangingPunct="1">
              <a:defRPr/>
            </a:pPr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</a:rPr>
              <a:t>Возможные пути получения профессии</a:t>
            </a:r>
          </a:p>
        </p:txBody>
      </p:sp>
      <p:pic>
        <p:nvPicPr>
          <p:cNvPr id="5123" name="Picture 6" descr="3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57625"/>
            <a:ext cx="42481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3714750" y="0"/>
            <a:ext cx="2286000" cy="500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Prezentacii.com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 подготовительных курсов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Georgia" pitchFamily="18" charset="0"/>
              <a:buAutoNum type="arabicPeriod"/>
            </a:pPr>
            <a:endParaRPr lang="ru-RU" altLang="ru-RU" smtClean="0"/>
          </a:p>
          <a:p>
            <a:pPr marL="514350" indent="-514350" eaLnBrk="1" hangingPunct="1">
              <a:buFont typeface="Georgia" pitchFamily="18" charset="0"/>
              <a:buAutoNum type="arabicPeriod"/>
            </a:pP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Долгосрочные («+»-длительный срок обучения, равномерность нагрузок, проводятся тренинги)</a:t>
            </a:r>
          </a:p>
          <a:p>
            <a:pPr marL="514350" indent="-514350" eaLnBrk="1" hangingPunct="1">
              <a:buFont typeface="Georgia" pitchFamily="18" charset="0"/>
              <a:buAutoNum type="arabicPeriod"/>
            </a:pP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Краткосрочные (интенсивные) курсы.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00125" y="0"/>
            <a:ext cx="76962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Georgia" pitchFamily="18" charset="0"/>
              <a:buNone/>
            </a:pP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z="5400" b="1" i="1" smtClean="0">
                <a:latin typeface="Times New Roman" pitchFamily="18" charset="0"/>
                <a:cs typeface="Times New Roman" pitchFamily="18" charset="0"/>
              </a:rPr>
              <a:t>Выбирая курсы, 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ru-RU" altLang="ru-RU" sz="5400" b="1" i="1" smtClean="0">
                <a:latin typeface="Times New Roman" pitchFamily="18" charset="0"/>
                <a:cs typeface="Times New Roman" pitchFamily="18" charset="0"/>
              </a:rPr>
              <a:t>поинтересуйтесь:</a:t>
            </a:r>
            <a:r>
              <a:rPr lang="ru-RU" altLang="ru-RU" sz="5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54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54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Georgia" pitchFamily="18" charset="0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сколько лет они существуют;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-учитывается ли пожелание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Georgia" pitchFamily="18" charset="0"/>
              <a:buNone/>
            </a:pPr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слушателей относительно времени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Georgia" pitchFamily="18" charset="0"/>
              <a:buNone/>
            </a:pPr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занятий;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Georgia" pitchFamily="18" charset="0"/>
              <a:buNone/>
            </a:pPr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- проводится ли промежуточный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Georgia" pitchFamily="18" charset="0"/>
              <a:buNone/>
            </a:pPr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контроль знаний;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Georgia" pitchFamily="18" charset="0"/>
              <a:buNone/>
            </a:pPr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- сколько человек в группе;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Georgia" pitchFamily="18" charset="0"/>
              <a:buNone/>
            </a:pPr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- есть ли бесплатные методические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Georgia" pitchFamily="18" charset="0"/>
              <a:buNone/>
            </a:pPr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пособия и материалы;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5400" b="1" dirty="0" smtClean="0"/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5400" b="1" dirty="0"/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ссылки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>
            <a:normAutofit fontScale="4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b="1" dirty="0" smtClean="0">
              <a:solidFill>
                <a:srgbClr val="FF0000"/>
              </a:solidFill>
              <a:hlinkClick r:id="rId2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hlinkClick r:id="rId2"/>
              </a:rPr>
              <a:t>http://www.proforientator.ru/</a:t>
            </a:r>
            <a:endParaRPr lang="ru-RU" dirty="0" smtClean="0">
              <a:solidFill>
                <a:srgbClr val="FF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  </a:t>
            </a:r>
            <a:r>
              <a:rPr lang="ru-RU" dirty="0" smtClean="0"/>
              <a:t> На сайте можно посмотреть советы для начинающих по выбору профессии, что влияет на выбор </a:t>
            </a:r>
            <a:r>
              <a:rPr lang="ru-RU" dirty="0" err="1" smtClean="0"/>
              <a:t>професии</a:t>
            </a:r>
            <a:r>
              <a:rPr lang="ru-RU" dirty="0" smtClean="0"/>
              <a:t>, какие допускаются ошибки при выборе профессии. Кроме этого, есть словарь и описания профессий, рейтинги профессий: популярные специальности, самые доходные профессии, лучшие вузы Москвы и России. Кроме информации для учащихся есть интересные статьи для их родителей.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    </a:t>
            </a:r>
            <a:r>
              <a:rPr lang="ru-RU" dirty="0" smtClean="0">
                <a:hlinkClick r:id="rId3"/>
              </a:rPr>
              <a:t>http://profguide.ru/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    Гид по профессиям. На сайте есть тесты по профориентации, консультации психолога, </a:t>
            </a:r>
            <a:r>
              <a:rPr lang="ru-RU" dirty="0" err="1" smtClean="0"/>
              <a:t>рекумендуемая</a:t>
            </a:r>
            <a:r>
              <a:rPr lang="ru-RU" dirty="0" smtClean="0"/>
              <a:t> литература для детей и их родителей, информация об Едином Государственном Экзамене.  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    </a:t>
            </a:r>
            <a:r>
              <a:rPr lang="ru-RU" dirty="0" smtClean="0">
                <a:hlinkClick r:id="rId4"/>
              </a:rPr>
              <a:t>http://www.mmpi.ru/proftest/proforientacia_test.htm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    Это сайт различных методик тестирования на профориентацию: тест </a:t>
            </a:r>
            <a:r>
              <a:rPr lang="ru-RU" dirty="0" err="1" smtClean="0"/>
              <a:t>Сонди</a:t>
            </a:r>
            <a:r>
              <a:rPr lang="ru-RU" dirty="0" smtClean="0"/>
              <a:t>, </a:t>
            </a:r>
            <a:r>
              <a:rPr lang="ru-RU" dirty="0" err="1" smtClean="0"/>
              <a:t>тест</a:t>
            </a:r>
            <a:r>
              <a:rPr lang="ru-RU" dirty="0" smtClean="0"/>
              <a:t> М. </a:t>
            </a:r>
            <a:r>
              <a:rPr lang="ru-RU" dirty="0" err="1" smtClean="0"/>
              <a:t>Люшера</a:t>
            </a:r>
            <a:r>
              <a:rPr lang="ru-RU" dirty="0" smtClean="0"/>
              <a:t>, методика </a:t>
            </a:r>
            <a:r>
              <a:rPr lang="ru-RU" dirty="0" err="1" smtClean="0"/>
              <a:t>Йовайши</a:t>
            </a:r>
            <a:r>
              <a:rPr lang="ru-RU" dirty="0" smtClean="0"/>
              <a:t> и т.д. На сайте только описание методик, комплекты для тестирования можно заказать здесь же.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     </a:t>
            </a:r>
            <a:r>
              <a:rPr lang="ru-RU" dirty="0" smtClean="0">
                <a:hlinkClick r:id="rId5"/>
              </a:rPr>
              <a:t>http://psimaster.ru/prof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     Ваш личный психолог в Интернете. На сайте представлена коллекция видеороликов. Стратегия выбора профессии - видеоролики посвящены профориентации школьников, осмысленности выбора ими будущей профессии, ориентирам, по которым этот выбор совершается. Профориентация </a:t>
            </a:r>
            <a:r>
              <a:rPr lang="ru-RU" dirty="0" err="1" smtClean="0"/>
              <a:t>видеообсуждение</a:t>
            </a:r>
            <a:r>
              <a:rPr lang="ru-RU" dirty="0" smtClean="0"/>
              <a:t> - Как стоит выбирать профессию? На что стоит обратить внимание в первую очередь? Как начать получать удовольствие от того, чем занимаешься? В передаче "Делу время" представлен взгляд </a:t>
            </a:r>
            <a:r>
              <a:rPr lang="ru-RU" dirty="0" err="1" smtClean="0"/>
              <a:t>соционики</a:t>
            </a:r>
            <a:r>
              <a:rPr lang="ru-RU" dirty="0" smtClean="0"/>
              <a:t> на профориентацию.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     </a:t>
            </a:r>
            <a:r>
              <a:rPr lang="ru-RU" dirty="0" smtClean="0">
                <a:hlinkClick r:id="rId6"/>
              </a:rPr>
              <a:t>http://www.edu.ru/abitur/act.15/index.php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     На сайте представлена информация о том, что такое профориентация, популярные интернет-ресурсы по профориентации, много информации для абитуриентов: учебные заведения, условия приема и т.д.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     </a:t>
            </a:r>
            <a:r>
              <a:rPr lang="ru-RU" dirty="0" smtClean="0">
                <a:hlinkClick r:id="rId7"/>
              </a:rPr>
              <a:t>http://www.anombt.ru/proforientaciya/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     Правильный выбор - </a:t>
            </a:r>
            <a:r>
              <a:rPr lang="ru-RU" dirty="0" err="1" smtClean="0"/>
              <a:t>профориентационные</a:t>
            </a:r>
            <a:r>
              <a:rPr lang="ru-RU" dirty="0" smtClean="0"/>
              <a:t> </a:t>
            </a:r>
            <a:r>
              <a:rPr lang="ru-RU" dirty="0" err="1" smtClean="0"/>
              <a:t>констультации</a:t>
            </a:r>
            <a:r>
              <a:rPr lang="ru-RU" dirty="0" smtClean="0"/>
              <a:t>. Шаги самоопределения. Рекомендации подросткам, выбирающим профессию.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1F108A"/>
                </a:solidFill>
                <a:latin typeface="Georgia" pitchFamily="18" charset="0"/>
              </a:rPr>
              <a:t>Памятка для поступления в учебное заведение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900113" y="1916113"/>
            <a:ext cx="7604125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altLang="ru-RU" sz="2000">
              <a:solidFill>
                <a:srgbClr val="1F108A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1600">
                <a:solidFill>
                  <a:srgbClr val="1F108A"/>
                </a:solidFill>
                <a:latin typeface="Tahoma" pitchFamily="34" charset="0"/>
              </a:rPr>
              <a:t>1</a:t>
            </a:r>
            <a:r>
              <a:rPr lang="en-US" altLang="ru-RU" sz="1600">
                <a:solidFill>
                  <a:srgbClr val="1F108A"/>
                </a:solidFill>
                <a:latin typeface="Tahoma" pitchFamily="34" charset="0"/>
              </a:rPr>
              <a:t>.</a:t>
            </a:r>
            <a:r>
              <a:rPr lang="en-US" altLang="ru-RU" sz="2400">
                <a:solidFill>
                  <a:srgbClr val="1F108A"/>
                </a:solidFill>
                <a:latin typeface="Tahoma" pitchFamily="34" charset="0"/>
              </a:rPr>
              <a:t>   </a:t>
            </a:r>
            <a:r>
              <a:rPr lang="ru-RU" altLang="ru-RU" sz="2800" i="1">
                <a:solidFill>
                  <a:srgbClr val="1F108A"/>
                </a:solidFill>
                <a:latin typeface="Comic Sans MS" pitchFamily="66" charset="0"/>
              </a:rPr>
              <a:t>Выбрать профессию</a:t>
            </a:r>
            <a:r>
              <a:rPr lang="ru-RU" altLang="ru-RU" sz="2400" i="1">
                <a:solidFill>
                  <a:srgbClr val="1F108A"/>
                </a:solidFill>
                <a:latin typeface="Microsoft Sans Serif" pitchFamily="34" charset="0"/>
              </a:rPr>
              <a:t>.</a:t>
            </a:r>
            <a:endParaRPr lang="ru-RU" altLang="ru-RU" sz="2400">
              <a:solidFill>
                <a:srgbClr val="1F108A"/>
              </a:solidFill>
              <a:latin typeface="Microsoft Sans Serif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AutoNum type="arabicPeriod"/>
            </a:pPr>
            <a:endParaRPr lang="ru-RU" altLang="ru-RU" sz="2400">
              <a:solidFill>
                <a:srgbClr val="1F108A"/>
              </a:solidFill>
              <a:latin typeface="Microsoft Sans Serif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ru-RU" sz="1600">
                <a:solidFill>
                  <a:srgbClr val="1F108A"/>
                </a:solidFill>
                <a:latin typeface="Tahoma" pitchFamily="34" charset="0"/>
              </a:rPr>
              <a:t>2.</a:t>
            </a:r>
            <a:r>
              <a:rPr lang="en-US" altLang="ru-RU" sz="2400">
                <a:solidFill>
                  <a:srgbClr val="1F108A"/>
                </a:solidFill>
                <a:latin typeface="Tahoma" pitchFamily="34" charset="0"/>
              </a:rPr>
              <a:t>   </a:t>
            </a:r>
            <a:r>
              <a:rPr lang="ru-RU" altLang="ru-RU" sz="2800" i="1">
                <a:solidFill>
                  <a:srgbClr val="1F108A"/>
                </a:solidFill>
                <a:latin typeface="Comic Sans MS" pitchFamily="66" charset="0"/>
              </a:rPr>
              <a:t>Сопоставить личностные качества, с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2800" i="1">
                <a:solidFill>
                  <a:srgbClr val="1F108A"/>
                </a:solidFill>
                <a:latin typeface="Comic Sans MS" pitchFamily="66" charset="0"/>
              </a:rPr>
              <a:t>        профессионально важными </a:t>
            </a:r>
            <a:r>
              <a:rPr lang="en-US" altLang="ru-RU" sz="2800" i="1">
                <a:solidFill>
                  <a:srgbClr val="1F108A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ru-RU" sz="2800" i="1">
                <a:solidFill>
                  <a:srgbClr val="1F108A"/>
                </a:solidFill>
                <a:latin typeface="Comic Sans MS" pitchFamily="66" charset="0"/>
              </a:rPr>
              <a:t>           </a:t>
            </a:r>
            <a:r>
              <a:rPr lang="ru-RU" altLang="ru-RU" sz="2800" i="1">
                <a:solidFill>
                  <a:srgbClr val="1F108A"/>
                </a:solidFill>
                <a:latin typeface="Comic Sans MS" pitchFamily="66" charset="0"/>
              </a:rPr>
              <a:t>качествами  для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2800" i="1">
                <a:solidFill>
                  <a:srgbClr val="1F108A"/>
                </a:solidFill>
                <a:latin typeface="Comic Sans MS" pitchFamily="66" charset="0"/>
              </a:rPr>
              <a:t>              выбранной профессии.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altLang="ru-RU" sz="2400" i="1">
              <a:solidFill>
                <a:srgbClr val="1F108A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1600" i="1">
                <a:solidFill>
                  <a:srgbClr val="1F108A"/>
                </a:solidFill>
                <a:latin typeface="Tahoma" pitchFamily="34" charset="0"/>
              </a:rPr>
              <a:t>3.</a:t>
            </a:r>
            <a:r>
              <a:rPr lang="ru-RU" altLang="ru-RU" sz="2800" i="1">
                <a:solidFill>
                  <a:srgbClr val="1F108A"/>
                </a:solidFill>
                <a:latin typeface="Comic Sans MS" pitchFamily="66" charset="0"/>
              </a:rPr>
              <a:t>   Определить приоритеты в учебных </a:t>
            </a:r>
            <a:endParaRPr lang="en-US" altLang="ru-RU" sz="2800" i="1">
              <a:solidFill>
                <a:srgbClr val="1F108A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ru-RU" sz="2800" i="1">
                <a:solidFill>
                  <a:srgbClr val="1F108A"/>
                </a:solidFill>
                <a:latin typeface="Comic Sans MS" pitchFamily="66" charset="0"/>
              </a:rPr>
              <a:t>  </a:t>
            </a:r>
            <a:r>
              <a:rPr lang="ru-RU" altLang="ru-RU" sz="2800" i="1">
                <a:solidFill>
                  <a:srgbClr val="1F108A"/>
                </a:solidFill>
                <a:latin typeface="Comic Sans MS" pitchFamily="66" charset="0"/>
              </a:rPr>
              <a:t>предметах</a:t>
            </a:r>
            <a:r>
              <a:rPr lang="ru-RU" altLang="ru-RU" sz="2800">
                <a:solidFill>
                  <a:srgbClr val="1F108A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altLang="ru-RU" sz="2400">
              <a:solidFill>
                <a:srgbClr val="1F108A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altLang="ru-RU" sz="2000">
              <a:solidFill>
                <a:srgbClr val="1F108A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3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34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34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1034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34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34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decel="100000" fill="hold"/>
                                        <p:tgtEl>
                                          <p:spTgt spid="1034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214438"/>
            <a:ext cx="7772400" cy="54546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1600" i="1" smtClean="0">
                <a:solidFill>
                  <a:srgbClr val="1F108A"/>
                </a:solidFill>
              </a:rPr>
              <a:t>4.</a:t>
            </a:r>
            <a:r>
              <a:rPr lang="en-US" altLang="ru-RU" i="1" smtClean="0">
                <a:solidFill>
                  <a:srgbClr val="1F108A"/>
                </a:solidFill>
                <a:latin typeface="Comic Sans MS" pitchFamily="66" charset="0"/>
              </a:rPr>
              <a:t>  </a:t>
            </a:r>
            <a:r>
              <a:rPr lang="ru-RU" altLang="ru-RU" i="1" smtClean="0">
                <a:solidFill>
                  <a:srgbClr val="1F108A"/>
                </a:solidFill>
                <a:latin typeface="Comic Sans MS" pitchFamily="66" charset="0"/>
              </a:rPr>
              <a:t>Выяснить, в каких учебных заведениях </a:t>
            </a:r>
            <a:endParaRPr lang="en-US" altLang="ru-RU" i="1" smtClean="0">
              <a:solidFill>
                <a:srgbClr val="1F108A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i="1" smtClean="0">
                <a:solidFill>
                  <a:srgbClr val="1F108A"/>
                </a:solidFill>
                <a:latin typeface="Comic Sans MS" pitchFamily="66" charset="0"/>
              </a:rPr>
              <a:t>          </a:t>
            </a:r>
            <a:r>
              <a:rPr lang="ru-RU" altLang="ru-RU" i="1" smtClean="0">
                <a:solidFill>
                  <a:srgbClr val="1F108A"/>
                </a:solidFill>
                <a:latin typeface="Comic Sans MS" pitchFamily="66" charset="0"/>
              </a:rPr>
              <a:t>можно получить выбранную </a:t>
            </a:r>
            <a:r>
              <a:rPr lang="en-US" altLang="ru-RU" i="1" smtClean="0">
                <a:solidFill>
                  <a:srgbClr val="1F108A"/>
                </a:solidFill>
                <a:latin typeface="Comic Sans MS" pitchFamily="66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i="1" smtClean="0">
                <a:solidFill>
                  <a:srgbClr val="1F108A"/>
                </a:solidFill>
                <a:latin typeface="Comic Sans MS" pitchFamily="66" charset="0"/>
              </a:rPr>
              <a:t>              </a:t>
            </a:r>
            <a:r>
              <a:rPr lang="ru-RU" altLang="ru-RU" i="1" smtClean="0">
                <a:solidFill>
                  <a:srgbClr val="1F108A"/>
                </a:solidFill>
                <a:latin typeface="Comic Sans MS" pitchFamily="66" charset="0"/>
              </a:rPr>
              <a:t>специальность.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i="1" smtClean="0">
              <a:solidFill>
                <a:srgbClr val="1F108A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600" i="1" smtClean="0">
                <a:solidFill>
                  <a:srgbClr val="1F108A"/>
                </a:solidFill>
              </a:rPr>
              <a:t>5.</a:t>
            </a:r>
            <a:r>
              <a:rPr lang="ru-RU" altLang="ru-RU" i="1" smtClean="0">
                <a:solidFill>
                  <a:srgbClr val="1F108A"/>
                </a:solidFill>
                <a:latin typeface="Comic Sans MS" pitchFamily="66" charset="0"/>
              </a:rPr>
              <a:t> Собрать информацию об условиях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i="1" smtClean="0">
                <a:solidFill>
                  <a:srgbClr val="1F108A"/>
                </a:solidFill>
                <a:latin typeface="Comic Sans MS" pitchFamily="66" charset="0"/>
              </a:rPr>
              <a:t>   поступления в учебные заведения.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i="1" smtClean="0">
              <a:solidFill>
                <a:srgbClr val="1F108A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1600" i="1" smtClean="0">
                <a:solidFill>
                  <a:srgbClr val="1F108A"/>
                </a:solidFill>
              </a:rPr>
              <a:t>6.</a:t>
            </a:r>
            <a:r>
              <a:rPr lang="en-US" altLang="ru-RU" i="1" smtClean="0">
                <a:solidFill>
                  <a:srgbClr val="1F108A"/>
                </a:solidFill>
                <a:latin typeface="Comic Sans MS" pitchFamily="66" charset="0"/>
              </a:rPr>
              <a:t>  </a:t>
            </a:r>
            <a:r>
              <a:rPr lang="ru-RU" altLang="ru-RU" i="1" smtClean="0">
                <a:solidFill>
                  <a:srgbClr val="1F108A"/>
                </a:solidFill>
                <a:latin typeface="Comic Sans MS" pitchFamily="66" charset="0"/>
              </a:rPr>
              <a:t>Начать заниматься на подготовительных </a:t>
            </a:r>
            <a:endParaRPr lang="en-US" altLang="ru-RU" i="1" smtClean="0">
              <a:solidFill>
                <a:srgbClr val="1F108A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i="1" smtClean="0">
                <a:solidFill>
                  <a:srgbClr val="1F108A"/>
                </a:solidFill>
                <a:latin typeface="Comic Sans MS" pitchFamily="66" charset="0"/>
              </a:rPr>
              <a:t>     </a:t>
            </a:r>
            <a:r>
              <a:rPr lang="ru-RU" altLang="ru-RU" i="1" smtClean="0">
                <a:solidFill>
                  <a:srgbClr val="1F108A"/>
                </a:solidFill>
                <a:latin typeface="Comic Sans MS" pitchFamily="66" charset="0"/>
              </a:rPr>
              <a:t>курсах или с репетиторами.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decel="1000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935038" y="1285875"/>
            <a:ext cx="7137400" cy="36433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4000" b="1" i="1" smtClean="0">
                <a:solidFill>
                  <a:srgbClr val="1F108A"/>
                </a:solidFill>
                <a:latin typeface="Times New Roman" pitchFamily="18" charset="0"/>
                <a:cs typeface="Times New Roman" pitchFamily="18" charset="0"/>
              </a:rPr>
              <a:t>Уже сегодня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4000" b="1" i="1" smtClean="0">
                <a:solidFill>
                  <a:srgbClr val="1F108A"/>
                </a:solidFill>
                <a:latin typeface="Times New Roman" pitchFamily="18" charset="0"/>
                <a:cs typeface="Times New Roman" pitchFamily="18" charset="0"/>
              </a:rPr>
              <a:t>           начинайте делать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4000" b="1" i="1" smtClean="0">
                <a:solidFill>
                  <a:srgbClr val="1F108A"/>
                </a:solidFill>
                <a:latin typeface="Times New Roman" pitchFamily="18" charset="0"/>
                <a:cs typeface="Times New Roman" pitchFamily="18" charset="0"/>
              </a:rPr>
              <a:t>                     свою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4000" b="1" i="1" smtClean="0">
                <a:solidFill>
                  <a:srgbClr val="1F108A"/>
                </a:solidFill>
                <a:latin typeface="Times New Roman" pitchFamily="18" charset="0"/>
                <a:cs typeface="Times New Roman" pitchFamily="18" charset="0"/>
              </a:rPr>
              <a:t>профессиональную карьеру!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20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0" dur="20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49275"/>
            <a:ext cx="76962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роблема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221163"/>
            <a:ext cx="7848600" cy="10080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</a:rPr>
              <a:t>Куда пойти учиться?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3900" dirty="0" smtClean="0"/>
          </a:p>
        </p:txBody>
      </p:sp>
      <p:pic>
        <p:nvPicPr>
          <p:cNvPr id="6148" name="Picture 8" descr="b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89363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кот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3529012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5400" smtClean="0"/>
              <a:t>Задачи: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algn="ctr" eaLnBrk="1" hangingPunct="1">
              <a:buClr>
                <a:srgbClr val="000066"/>
              </a:buClr>
              <a:buSzPct val="175000"/>
              <a:buFont typeface="Georgia" pitchFamily="18" charset="0"/>
              <a:buNone/>
            </a:pPr>
            <a:endParaRPr lang="ru-RU" altLang="ru-RU" smtClean="0"/>
          </a:p>
          <a:p>
            <a:pPr algn="ctr" eaLnBrk="1" hangingPunct="1">
              <a:buClr>
                <a:srgbClr val="000066"/>
              </a:buClr>
              <a:buSzPct val="175000"/>
              <a:buFontTx/>
              <a:buChar char="•"/>
            </a:pPr>
            <a:r>
              <a:rPr lang="ru-RU" altLang="ru-RU" smtClean="0"/>
              <a:t>собрать и проанализировать информацию о возможных путях получения профессии и об условиях поступления;</a:t>
            </a:r>
          </a:p>
          <a:p>
            <a:pPr algn="ctr" eaLnBrk="1" hangingPunct="1">
              <a:buClr>
                <a:srgbClr val="000066"/>
              </a:buClr>
              <a:buSzPct val="175000"/>
              <a:buFontTx/>
              <a:buChar char="•"/>
            </a:pPr>
            <a:r>
              <a:rPr lang="ru-RU" altLang="ru-RU" smtClean="0"/>
              <a:t>познакомиться с учебными заведениями.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800" smtClean="0"/>
              <a:t>Этапы: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Clr>
                <a:srgbClr val="000066"/>
              </a:buClr>
              <a:buSzPct val="175000"/>
              <a:buFont typeface="Georgia" pitchFamily="18" charset="0"/>
              <a:buNone/>
            </a:pPr>
            <a:r>
              <a:rPr lang="ru-RU" altLang="ru-RU" smtClean="0"/>
              <a:t>1. Выяснить пути получения профессии.</a:t>
            </a:r>
          </a:p>
          <a:p>
            <a:pPr algn="ctr" eaLnBrk="1" hangingPunct="1">
              <a:buClr>
                <a:srgbClr val="000066"/>
              </a:buClr>
              <a:buSzPct val="175000"/>
              <a:buFont typeface="Georgia" pitchFamily="18" charset="0"/>
              <a:buNone/>
            </a:pPr>
            <a:r>
              <a:rPr lang="ru-RU" altLang="ru-RU" smtClean="0"/>
              <a:t>2. Собрать информацию об учебных заведениях.</a:t>
            </a:r>
          </a:p>
          <a:p>
            <a:pPr algn="ctr" eaLnBrk="1" hangingPunct="1">
              <a:buClr>
                <a:srgbClr val="000066"/>
              </a:buClr>
              <a:buSzPct val="175000"/>
              <a:buFont typeface="Georgia" pitchFamily="18" charset="0"/>
              <a:buNone/>
            </a:pPr>
            <a:r>
              <a:rPr lang="ru-RU" altLang="ru-RU" smtClean="0"/>
              <a:t>3. Выявить условия поступления.</a:t>
            </a:r>
          </a:p>
          <a:p>
            <a:pPr algn="ctr" eaLnBrk="1" hangingPunct="1">
              <a:buClr>
                <a:srgbClr val="000066"/>
              </a:buClr>
              <a:buSzPct val="175000"/>
              <a:buFont typeface="Georgia" pitchFamily="18" charset="0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1040288"/>
          <p:cNvPicPr>
            <a:picLocks noChangeAspect="1" noChangeArrowheads="1"/>
          </p:cNvPicPr>
          <p:nvPr/>
        </p:nvPicPr>
        <p:blipFill>
          <a:blip r:embed="rId2">
            <a:lum brigh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071563"/>
            <a:ext cx="7623175" cy="38576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rgbClr val="000066"/>
              </a:buClr>
              <a:buSzPct val="175000"/>
              <a:buFontTx/>
              <a:buChar char="•"/>
              <a:defRPr/>
            </a:pPr>
            <a:endParaRPr lang="ru-RU" b="1" dirty="0" smtClean="0">
              <a:solidFill>
                <a:srgbClr val="000066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rgbClr val="000066"/>
              </a:buClr>
              <a:buSzPct val="175000"/>
              <a:buFontTx/>
              <a:buChar char="•"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Начальное профессиональное образование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готовят специалистов рабочих профессий в профессиональных училищах и профессиональных лицеях.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Здание учебного корпуса 2"/>
          <p:cNvPicPr>
            <a:picLocks noChangeAspect="1" noChangeArrowheads="1"/>
          </p:cNvPicPr>
          <p:nvPr/>
        </p:nvPicPr>
        <p:blipFill>
          <a:blip r:embed="rId2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0066"/>
              </a:buClr>
              <a:buSzPct val="160000"/>
              <a:buFontTx/>
              <a:buChar char="•"/>
            </a:pPr>
            <a:r>
              <a:rPr lang="ru-RU" altLang="ru-RU" sz="3500" b="1" smtClean="0">
                <a:solidFill>
                  <a:srgbClr val="000066"/>
                </a:solidFill>
                <a:latin typeface="Arial Narrow" pitchFamily="34" charset="0"/>
              </a:rPr>
              <a:t>Среднее</a:t>
            </a:r>
            <a:r>
              <a:rPr lang="ru-RU" altLang="ru-RU" sz="3500" b="1" i="1" smtClean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ru-RU" altLang="ru-RU" sz="3500" b="1" smtClean="0">
                <a:solidFill>
                  <a:srgbClr val="000066"/>
                </a:solidFill>
              </a:rPr>
              <a:t>профессиональное образование-</a:t>
            </a:r>
            <a:r>
              <a:rPr lang="ru-RU" altLang="ru-RU" smtClean="0">
                <a:solidFill>
                  <a:srgbClr val="000066"/>
                </a:solidFill>
              </a:rPr>
              <a:t> </a:t>
            </a:r>
            <a:r>
              <a:rPr lang="ru-RU" altLang="ru-RU" i="1" smtClean="0">
                <a:solidFill>
                  <a:srgbClr val="000066"/>
                </a:solidFill>
                <a:latin typeface="Arial Narrow" pitchFamily="34" charset="0"/>
              </a:rPr>
              <a:t>готовят специалистов для выполнения более сложной работы, обучают в техникумах, колледжах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универ"/>
          <p:cNvPicPr>
            <a:picLocks noChangeAspect="1" noChangeArrowheads="1"/>
          </p:cNvPicPr>
          <p:nvPr/>
        </p:nvPicPr>
        <p:blipFill>
          <a:blip r:embed="rId2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57313"/>
            <a:ext cx="9144000" cy="2857500"/>
          </a:xfrm>
        </p:spPr>
        <p:txBody>
          <a:bodyPr/>
          <a:lstStyle/>
          <a:p>
            <a:pPr eaLnBrk="1" hangingPunct="1">
              <a:buClr>
                <a:srgbClr val="000066"/>
              </a:buClr>
              <a:buSzPct val="130000"/>
              <a:buFontTx/>
              <a:buChar char="•"/>
            </a:pPr>
            <a:r>
              <a:rPr lang="ru-RU" altLang="ru-RU" sz="3500" b="1" smtClean="0">
                <a:solidFill>
                  <a:srgbClr val="000066"/>
                </a:solidFill>
              </a:rPr>
              <a:t>Высшее</a:t>
            </a:r>
            <a:r>
              <a:rPr lang="ru-RU" altLang="ru-RU" smtClean="0">
                <a:solidFill>
                  <a:srgbClr val="000066"/>
                </a:solidFill>
              </a:rPr>
              <a:t> </a:t>
            </a:r>
            <a:r>
              <a:rPr lang="ru-RU" altLang="ru-RU" sz="3500" b="1" smtClean="0">
                <a:solidFill>
                  <a:srgbClr val="000066"/>
                </a:solidFill>
              </a:rPr>
              <a:t>профессиональное образование-</a:t>
            </a:r>
            <a:r>
              <a:rPr lang="ru-RU" altLang="ru-RU" smtClean="0">
                <a:solidFill>
                  <a:srgbClr val="000066"/>
                </a:solidFill>
              </a:rPr>
              <a:t> </a:t>
            </a:r>
            <a:r>
              <a:rPr lang="ru-RU" altLang="ru-RU" i="1" smtClean="0">
                <a:solidFill>
                  <a:srgbClr val="000066"/>
                </a:solidFill>
                <a:latin typeface="Arial Narrow" pitchFamily="34" charset="0"/>
              </a:rPr>
              <a:t>готовят специалистов с высшим образованием в ВУЗах – институтах, университетах, академиях, консерваториях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3563938" y="4365625"/>
            <a:ext cx="5327650" cy="23034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3563938" y="2708275"/>
            <a:ext cx="5256212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3563938" y="908050"/>
            <a:ext cx="4321175" cy="17287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-242888"/>
            <a:ext cx="7696200" cy="1143001"/>
          </a:xfrm>
        </p:spPr>
        <p:txBody>
          <a:bodyPr/>
          <a:lstStyle/>
          <a:p>
            <a:pPr algn="ctr" eaLnBrk="1" hangingPunct="1"/>
            <a:r>
              <a:rPr lang="ru-RU" altLang="ru-RU" sz="4500" smtClean="0"/>
              <a:t>Условия приёма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3492500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>
                <a:solidFill>
                  <a:srgbClr val="FF0066"/>
                </a:solidFill>
              </a:rPr>
              <a:t>    </a:t>
            </a:r>
            <a:r>
              <a:rPr lang="ru-RU" altLang="ru-RU" sz="2400" smtClean="0">
                <a:solidFill>
                  <a:srgbClr val="000066"/>
                </a:solidFill>
                <a:hlinkClick r:id="rId2" action="ppaction://hlinksldjump"/>
              </a:rPr>
              <a:t>Начальное профессиональное образование</a:t>
            </a:r>
            <a:endParaRPr lang="ru-RU" altLang="ru-RU" sz="24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4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4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>
                <a:solidFill>
                  <a:srgbClr val="000066"/>
                </a:solidFill>
              </a:rPr>
              <a:t>    </a:t>
            </a:r>
            <a:r>
              <a:rPr lang="ru-RU" altLang="ru-RU" sz="2400" smtClean="0">
                <a:solidFill>
                  <a:srgbClr val="000066"/>
                </a:solidFill>
                <a:hlinkClick r:id="rId3" action="ppaction://hlinksldjump"/>
              </a:rPr>
              <a:t>Среднее профессиональное образование</a:t>
            </a:r>
            <a:endParaRPr lang="ru-RU" altLang="ru-RU" sz="24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4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4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>
                <a:solidFill>
                  <a:srgbClr val="000066"/>
                </a:solidFill>
              </a:rPr>
              <a:t>    </a:t>
            </a:r>
            <a:r>
              <a:rPr lang="ru-RU" altLang="ru-RU" sz="2400" smtClean="0">
                <a:solidFill>
                  <a:srgbClr val="000066"/>
                </a:solidFill>
                <a:hlinkClick r:id="rId4" action="ppaction://hlinksldjump"/>
              </a:rPr>
              <a:t>Высшее профессиональное образование</a:t>
            </a:r>
            <a:endParaRPr lang="ru-RU" altLang="ru-RU" sz="2400" smtClean="0">
              <a:solidFill>
                <a:srgbClr val="000066"/>
              </a:solidFill>
            </a:endParaRP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3779838" y="836613"/>
            <a:ext cx="4968875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/>
              <a:t>На базе 9-11 классов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На бесплатной основе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По итогам собеседований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Конкурс аттестатов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На базе 9-11 классов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В бюджетные группы, на коммерческой основе, по целевому приёму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По итогам экзаменов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000"/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На базе 11 классов, профессиональных училищ, лицеев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В бюджетные на коммерческой основе, по целевому приёму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По итогам экзаменов</a:t>
            </a:r>
          </a:p>
        </p:txBody>
      </p:sp>
      <p:sp>
        <p:nvSpPr>
          <p:cNvPr id="1229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80288" y="6092825"/>
            <a:ext cx="720725" cy="50482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Советы будущим абитуриентам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4438"/>
            <a:ext cx="7696200" cy="5310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Выберите несколько учебных заведений с интересующей вас профессией.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 возможности посетите эти учреждения(лучше это сделать заранее, например в «Дни открытых дверей», которые образовательные учреждения проводят весной).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Задайте все интересующие вас вопросы членам приёмной комиссии. Уточните, как осуществляется приём, бесплатное ли обучение, выясните о конкурсах и проходных баллах прошлых лет, узнайте, насколько реально трудоустроиться после учёбы.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Поговорите с вашими знакомыми, которые ,может быть, учатся  в этих учебных заведениях. Оцените свои шансы на поступление и продумайте запасной вариант: это может быть другая специальность данного учреждения или подобная специальность в другом ВУЗе, техникуме или училище и т.п.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706</TotalTime>
  <Words>433</Words>
  <Application>Microsoft Office PowerPoint</Application>
  <PresentationFormat>Экран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Trebuchet MS</vt:lpstr>
      <vt:lpstr>Georgia</vt:lpstr>
      <vt:lpstr>Wingdings 2</vt:lpstr>
      <vt:lpstr>Times New Roman</vt:lpstr>
      <vt:lpstr>Wingdings</vt:lpstr>
      <vt:lpstr>Arial Narrow</vt:lpstr>
      <vt:lpstr>Tahoma</vt:lpstr>
      <vt:lpstr>Comic Sans MS</vt:lpstr>
      <vt:lpstr>Microsoft Sans Serif</vt:lpstr>
      <vt:lpstr>Городская</vt:lpstr>
      <vt:lpstr>Презентация PowerPoint</vt:lpstr>
      <vt:lpstr>Проблема</vt:lpstr>
      <vt:lpstr>Задачи:</vt:lpstr>
      <vt:lpstr>Этапы:</vt:lpstr>
      <vt:lpstr>Презентация PowerPoint</vt:lpstr>
      <vt:lpstr>Презентация PowerPoint</vt:lpstr>
      <vt:lpstr>Презентация PowerPoint</vt:lpstr>
      <vt:lpstr>Условия приёма</vt:lpstr>
      <vt:lpstr>Советы будущим абитуриентам</vt:lpstr>
      <vt:lpstr>Типы подготовительных курсов</vt:lpstr>
      <vt:lpstr> </vt:lpstr>
      <vt:lpstr>Презентация PowerPoint</vt:lpstr>
      <vt:lpstr>Презентация PowerPoint</vt:lpstr>
      <vt:lpstr>Презентация PowerPoint</vt:lpstr>
      <vt:lpstr>Памятка для поступления в учебное заведение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Темы</dc:title>
  <dc:creator>test</dc:creator>
  <cp:lastModifiedBy>Student</cp:lastModifiedBy>
  <cp:revision>47</cp:revision>
  <dcterms:created xsi:type="dcterms:W3CDTF">2007-03-22T12:02:49Z</dcterms:created>
  <dcterms:modified xsi:type="dcterms:W3CDTF">2020-11-14T13:11:42Z</dcterms:modified>
</cp:coreProperties>
</file>